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8.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9.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handoutMasterIdLst>
    <p:handoutMasterId r:id="rId39"/>
  </p:handoutMasterIdLst>
  <p:sldIdLst>
    <p:sldId id="256" r:id="rId2"/>
    <p:sldId id="257" r:id="rId3"/>
    <p:sldId id="258" r:id="rId4"/>
    <p:sldId id="260" r:id="rId5"/>
    <p:sldId id="261" r:id="rId6"/>
    <p:sldId id="262" r:id="rId7"/>
    <p:sldId id="263" r:id="rId8"/>
    <p:sldId id="264" r:id="rId9"/>
    <p:sldId id="265" r:id="rId10"/>
    <p:sldId id="266" r:id="rId11"/>
    <p:sldId id="267" r:id="rId12"/>
    <p:sldId id="268" r:id="rId13"/>
    <p:sldId id="269" r:id="rId14"/>
    <p:sldId id="270" r:id="rId15"/>
    <p:sldId id="271" r:id="rId16"/>
    <p:sldId id="274" r:id="rId17"/>
    <p:sldId id="275" r:id="rId18"/>
    <p:sldId id="276" r:id="rId19"/>
    <p:sldId id="277" r:id="rId20"/>
    <p:sldId id="291" r:id="rId21"/>
    <p:sldId id="292" r:id="rId22"/>
    <p:sldId id="293" r:id="rId23"/>
    <p:sldId id="272"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Lst>
  <p:sldSz cx="9144000" cy="6858000" type="screen4x3"/>
  <p:notesSz cx="6794500" cy="9931400"/>
  <p:defaultTextStyle>
    <a:defPPr>
      <a:defRPr lang="tr-TR"/>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7DF18680-E054-41AD-8BC1-D1AEF772440D}" styleName="Orta Stil 2 - Vurgu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07" d="100"/>
          <a:sy n="107" d="100"/>
        </p:scale>
        <p:origin x="-1098" y="-4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1B63513-2E6D-4CC2-9CC8-E6971FF3A0FE}"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tr-TR"/>
        </a:p>
      </dgm:t>
    </dgm:pt>
    <dgm:pt modelId="{2EBD45C6-D317-4793-B411-A6BC80691506}" type="pres">
      <dgm:prSet presAssocID="{B1B63513-2E6D-4CC2-9CC8-E6971FF3A0FE}" presName="diagram" presStyleCnt="0">
        <dgm:presLayoutVars>
          <dgm:chPref val="1"/>
          <dgm:dir/>
          <dgm:animOne val="branch"/>
          <dgm:animLvl val="lvl"/>
          <dgm:resizeHandles val="exact"/>
        </dgm:presLayoutVars>
      </dgm:prSet>
      <dgm:spPr/>
      <dgm:t>
        <a:bodyPr/>
        <a:lstStyle/>
        <a:p>
          <a:endParaRPr lang="tr-TR"/>
        </a:p>
      </dgm:t>
    </dgm:pt>
  </dgm:ptLst>
  <dgm:cxnLst>
    <dgm:cxn modelId="{F5D436D6-5124-45F2-952E-FB977AA75663}" type="presOf" srcId="{B1B63513-2E6D-4CC2-9CC8-E6971FF3A0FE}" destId="{2EBD45C6-D317-4793-B411-A6BC80691506}" srcOrd="0"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1B63513-2E6D-4CC2-9CC8-E6971FF3A0FE}"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tr-TR"/>
        </a:p>
      </dgm:t>
    </dgm:pt>
    <dgm:pt modelId="{2EBD45C6-D317-4793-B411-A6BC80691506}" type="pres">
      <dgm:prSet presAssocID="{B1B63513-2E6D-4CC2-9CC8-E6971FF3A0FE}" presName="diagram" presStyleCnt="0">
        <dgm:presLayoutVars>
          <dgm:chPref val="1"/>
          <dgm:dir/>
          <dgm:animOne val="branch"/>
          <dgm:animLvl val="lvl"/>
          <dgm:resizeHandles val="exact"/>
        </dgm:presLayoutVars>
      </dgm:prSet>
      <dgm:spPr/>
      <dgm:t>
        <a:bodyPr/>
        <a:lstStyle/>
        <a:p>
          <a:endParaRPr lang="tr-TR"/>
        </a:p>
      </dgm:t>
    </dgm:pt>
  </dgm:ptLst>
  <dgm:cxnLst>
    <dgm:cxn modelId="{0608095A-FE9D-4206-ACD7-F195C4723678}" type="presOf" srcId="{B1B63513-2E6D-4CC2-9CC8-E6971FF3A0FE}" destId="{2EBD45C6-D317-4793-B411-A6BC80691506}" srcOrd="0"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1B63513-2E6D-4CC2-9CC8-E6971FF3A0FE}"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tr-TR"/>
        </a:p>
      </dgm:t>
    </dgm:pt>
    <dgm:pt modelId="{2EBD45C6-D317-4793-B411-A6BC80691506}" type="pres">
      <dgm:prSet presAssocID="{B1B63513-2E6D-4CC2-9CC8-E6971FF3A0FE}" presName="diagram" presStyleCnt="0">
        <dgm:presLayoutVars>
          <dgm:chPref val="1"/>
          <dgm:dir/>
          <dgm:animOne val="branch"/>
          <dgm:animLvl val="lvl"/>
          <dgm:resizeHandles val="exact"/>
        </dgm:presLayoutVars>
      </dgm:prSet>
      <dgm:spPr/>
      <dgm:t>
        <a:bodyPr/>
        <a:lstStyle/>
        <a:p>
          <a:endParaRPr lang="tr-TR"/>
        </a:p>
      </dgm:t>
    </dgm:pt>
  </dgm:ptLst>
  <dgm:cxnLst>
    <dgm:cxn modelId="{31FB51C8-E07D-44E1-A0E5-FBC5266755EC}" type="presOf" srcId="{B1B63513-2E6D-4CC2-9CC8-E6971FF3A0FE}" destId="{2EBD45C6-D317-4793-B411-A6BC80691506}" srcOrd="0"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1B63513-2E6D-4CC2-9CC8-E6971FF3A0FE}"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tr-TR"/>
        </a:p>
      </dgm:t>
    </dgm:pt>
    <dgm:pt modelId="{2EBD45C6-D317-4793-B411-A6BC80691506}" type="pres">
      <dgm:prSet presAssocID="{B1B63513-2E6D-4CC2-9CC8-E6971FF3A0FE}" presName="diagram" presStyleCnt="0">
        <dgm:presLayoutVars>
          <dgm:chPref val="1"/>
          <dgm:dir/>
          <dgm:animOne val="branch"/>
          <dgm:animLvl val="lvl"/>
          <dgm:resizeHandles val="exact"/>
        </dgm:presLayoutVars>
      </dgm:prSet>
      <dgm:spPr/>
      <dgm:t>
        <a:bodyPr/>
        <a:lstStyle/>
        <a:p>
          <a:endParaRPr lang="tr-TR"/>
        </a:p>
      </dgm:t>
    </dgm:pt>
  </dgm:ptLst>
  <dgm:cxnLst>
    <dgm:cxn modelId="{2354A821-671B-42D1-AF38-B3C0D39A3D09}" type="presOf" srcId="{B1B63513-2E6D-4CC2-9CC8-E6971FF3A0FE}" destId="{2EBD45C6-D317-4793-B411-A6BC80691506}" srcOrd="0"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1B63513-2E6D-4CC2-9CC8-E6971FF3A0FE}"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tr-TR"/>
        </a:p>
      </dgm:t>
    </dgm:pt>
    <dgm:pt modelId="{2EBD45C6-D317-4793-B411-A6BC80691506}" type="pres">
      <dgm:prSet presAssocID="{B1B63513-2E6D-4CC2-9CC8-E6971FF3A0FE}" presName="diagram" presStyleCnt="0">
        <dgm:presLayoutVars>
          <dgm:chPref val="1"/>
          <dgm:dir/>
          <dgm:animOne val="branch"/>
          <dgm:animLvl val="lvl"/>
          <dgm:resizeHandles val="exact"/>
        </dgm:presLayoutVars>
      </dgm:prSet>
      <dgm:spPr/>
      <dgm:t>
        <a:bodyPr/>
        <a:lstStyle/>
        <a:p>
          <a:endParaRPr lang="tr-TR"/>
        </a:p>
      </dgm:t>
    </dgm:pt>
  </dgm:ptLst>
  <dgm:cxnLst>
    <dgm:cxn modelId="{FC463629-A265-471C-9244-639E9D7274AB}" type="presOf" srcId="{B1B63513-2E6D-4CC2-9CC8-E6971FF3A0FE}" destId="{2EBD45C6-D317-4793-B411-A6BC80691506}" srcOrd="0"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1B63513-2E6D-4CC2-9CC8-E6971FF3A0FE}"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tr-TR"/>
        </a:p>
      </dgm:t>
    </dgm:pt>
    <dgm:pt modelId="{2EBD45C6-D317-4793-B411-A6BC80691506}" type="pres">
      <dgm:prSet presAssocID="{B1B63513-2E6D-4CC2-9CC8-E6971FF3A0FE}" presName="diagram" presStyleCnt="0">
        <dgm:presLayoutVars>
          <dgm:chPref val="1"/>
          <dgm:dir/>
          <dgm:animOne val="branch"/>
          <dgm:animLvl val="lvl"/>
          <dgm:resizeHandles val="exact"/>
        </dgm:presLayoutVars>
      </dgm:prSet>
      <dgm:spPr/>
      <dgm:t>
        <a:bodyPr/>
        <a:lstStyle/>
        <a:p>
          <a:endParaRPr lang="tr-TR"/>
        </a:p>
      </dgm:t>
    </dgm:pt>
  </dgm:ptLst>
  <dgm:cxnLst>
    <dgm:cxn modelId="{4FEA6ACB-732A-475A-A849-0C7050DAAB73}" type="presOf" srcId="{B1B63513-2E6D-4CC2-9CC8-E6971FF3A0FE}" destId="{2EBD45C6-D317-4793-B411-A6BC80691506}" srcOrd="0"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44813" cy="496888"/>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tr-TR"/>
          </a:p>
        </p:txBody>
      </p:sp>
      <p:sp>
        <p:nvSpPr>
          <p:cNvPr id="3" name="Veri Yer Tutucusu 2"/>
          <p:cNvSpPr>
            <a:spLocks noGrp="1"/>
          </p:cNvSpPr>
          <p:nvPr>
            <p:ph type="dt" sz="quarter" idx="1"/>
          </p:nvPr>
        </p:nvSpPr>
        <p:spPr>
          <a:xfrm>
            <a:off x="3848100" y="0"/>
            <a:ext cx="2944813" cy="496888"/>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F9AD7037-DAAD-4629-B66C-69726F926A42}" type="datetimeFigureOut">
              <a:rPr lang="tr-TR"/>
              <a:pPr>
                <a:defRPr/>
              </a:pPr>
              <a:t>06.07.2012</a:t>
            </a:fld>
            <a:endParaRPr lang="tr-TR"/>
          </a:p>
        </p:txBody>
      </p:sp>
      <p:sp>
        <p:nvSpPr>
          <p:cNvPr id="4" name="Altbilgi Yer Tutucusu 3"/>
          <p:cNvSpPr>
            <a:spLocks noGrp="1"/>
          </p:cNvSpPr>
          <p:nvPr>
            <p:ph type="ftr" sz="quarter" idx="2"/>
          </p:nvPr>
        </p:nvSpPr>
        <p:spPr>
          <a:xfrm>
            <a:off x="0" y="9432925"/>
            <a:ext cx="2944813" cy="496888"/>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tr-TR"/>
          </a:p>
        </p:txBody>
      </p:sp>
      <p:sp>
        <p:nvSpPr>
          <p:cNvPr id="5" name="Slayt Numarası Yer Tutucusu 4"/>
          <p:cNvSpPr>
            <a:spLocks noGrp="1"/>
          </p:cNvSpPr>
          <p:nvPr>
            <p:ph type="sldNum" sz="quarter" idx="3"/>
          </p:nvPr>
        </p:nvSpPr>
        <p:spPr>
          <a:xfrm>
            <a:off x="3848100" y="9432925"/>
            <a:ext cx="2944813" cy="496888"/>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F8A896CB-2D5C-4625-A6B5-20F908E2B32B}" type="slidenum">
              <a:rPr lang="tr-TR"/>
              <a:pPr>
                <a:defRPr/>
              </a:pPr>
              <a:t>‹#›</a:t>
            </a:fld>
            <a:endParaRPr lang="tr-TR"/>
          </a:p>
        </p:txBody>
      </p:sp>
    </p:spTree>
    <p:extLst>
      <p:ext uri="{BB962C8B-B14F-4D97-AF65-F5344CB8AC3E}">
        <p14:creationId xmlns:p14="http://schemas.microsoft.com/office/powerpoint/2010/main" val="221820864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44813" cy="496888"/>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tr-TR"/>
          </a:p>
        </p:txBody>
      </p:sp>
      <p:sp>
        <p:nvSpPr>
          <p:cNvPr id="3" name="Veri Yer Tutucusu 2"/>
          <p:cNvSpPr>
            <a:spLocks noGrp="1"/>
          </p:cNvSpPr>
          <p:nvPr>
            <p:ph type="dt" idx="1"/>
          </p:nvPr>
        </p:nvSpPr>
        <p:spPr>
          <a:xfrm>
            <a:off x="3848100" y="0"/>
            <a:ext cx="2944813" cy="496888"/>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D0C0D197-380F-4F49-B36C-7913D6143641}" type="datetimeFigureOut">
              <a:rPr lang="tr-TR"/>
              <a:pPr>
                <a:defRPr/>
              </a:pPr>
              <a:t>06.07.2012</a:t>
            </a:fld>
            <a:endParaRPr lang="tr-TR"/>
          </a:p>
        </p:txBody>
      </p:sp>
      <p:sp>
        <p:nvSpPr>
          <p:cNvPr id="4" name="Slayt Görüntüsü Yer Tutucusu 3"/>
          <p:cNvSpPr>
            <a:spLocks noGrp="1" noRot="1" noChangeAspect="1"/>
          </p:cNvSpPr>
          <p:nvPr>
            <p:ph type="sldImg" idx="2"/>
          </p:nvPr>
        </p:nvSpPr>
        <p:spPr>
          <a:xfrm>
            <a:off x="914400" y="744538"/>
            <a:ext cx="4965700" cy="3724275"/>
          </a:xfrm>
          <a:prstGeom prst="rect">
            <a:avLst/>
          </a:prstGeom>
          <a:noFill/>
          <a:ln w="12700">
            <a:solidFill>
              <a:prstClr val="black"/>
            </a:solidFill>
          </a:ln>
        </p:spPr>
        <p:txBody>
          <a:bodyPr vert="horz" lIns="91440" tIns="45720" rIns="91440" bIns="45720" rtlCol="0" anchor="ctr"/>
          <a:lstStyle/>
          <a:p>
            <a:pPr lvl="0"/>
            <a:endParaRPr lang="tr-TR" noProof="0"/>
          </a:p>
        </p:txBody>
      </p:sp>
      <p:sp>
        <p:nvSpPr>
          <p:cNvPr id="5" name="Not Yer Tutucusu 4"/>
          <p:cNvSpPr>
            <a:spLocks noGrp="1"/>
          </p:cNvSpPr>
          <p:nvPr>
            <p:ph type="body" sz="quarter" idx="3"/>
          </p:nvPr>
        </p:nvSpPr>
        <p:spPr>
          <a:xfrm>
            <a:off x="679450" y="4718050"/>
            <a:ext cx="5435600" cy="4468813"/>
          </a:xfrm>
          <a:prstGeom prst="rect">
            <a:avLst/>
          </a:prstGeom>
        </p:spPr>
        <p:txBody>
          <a:bodyPr vert="horz" lIns="91440" tIns="45720" rIns="91440" bIns="45720" rtlCol="0"/>
          <a:lstStyle/>
          <a:p>
            <a:pPr lvl="0"/>
            <a:r>
              <a:rPr lang="tr-TR" noProof="0" smtClean="0"/>
              <a:t>Asıl metin stillerini düzenlemek için tıklatın</a:t>
            </a:r>
          </a:p>
          <a:p>
            <a:pPr lvl="1"/>
            <a:r>
              <a:rPr lang="tr-TR" noProof="0" smtClean="0"/>
              <a:t>İkinci düzey</a:t>
            </a:r>
          </a:p>
          <a:p>
            <a:pPr lvl="2"/>
            <a:r>
              <a:rPr lang="tr-TR" noProof="0" smtClean="0"/>
              <a:t>Üçüncü düzey</a:t>
            </a:r>
          </a:p>
          <a:p>
            <a:pPr lvl="3"/>
            <a:r>
              <a:rPr lang="tr-TR" noProof="0" smtClean="0"/>
              <a:t>Dördüncü düzey</a:t>
            </a:r>
          </a:p>
          <a:p>
            <a:pPr lvl="4"/>
            <a:r>
              <a:rPr lang="tr-TR" noProof="0" smtClean="0"/>
              <a:t>Beşinci düzey</a:t>
            </a:r>
            <a:endParaRPr lang="tr-TR" noProof="0"/>
          </a:p>
        </p:txBody>
      </p:sp>
      <p:sp>
        <p:nvSpPr>
          <p:cNvPr id="6" name="Altbilgi Yer Tutucusu 5"/>
          <p:cNvSpPr>
            <a:spLocks noGrp="1"/>
          </p:cNvSpPr>
          <p:nvPr>
            <p:ph type="ftr" sz="quarter" idx="4"/>
          </p:nvPr>
        </p:nvSpPr>
        <p:spPr>
          <a:xfrm>
            <a:off x="0" y="9432925"/>
            <a:ext cx="2944813" cy="496888"/>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tr-TR"/>
          </a:p>
        </p:txBody>
      </p:sp>
      <p:sp>
        <p:nvSpPr>
          <p:cNvPr id="7" name="Slayt Numarası Yer Tutucusu 6"/>
          <p:cNvSpPr>
            <a:spLocks noGrp="1"/>
          </p:cNvSpPr>
          <p:nvPr>
            <p:ph type="sldNum" sz="quarter" idx="5"/>
          </p:nvPr>
        </p:nvSpPr>
        <p:spPr>
          <a:xfrm>
            <a:off x="3848100" y="9432925"/>
            <a:ext cx="2944813" cy="496888"/>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F4FF6C96-D1C7-4F1C-B110-9F5D95419771}" type="slidenum">
              <a:rPr lang="tr-TR"/>
              <a:pPr>
                <a:defRPr/>
              </a:pPr>
              <a:t>‹#›</a:t>
            </a:fld>
            <a:endParaRPr lang="tr-TR"/>
          </a:p>
        </p:txBody>
      </p:sp>
    </p:spTree>
    <p:extLst>
      <p:ext uri="{BB962C8B-B14F-4D97-AF65-F5344CB8AC3E}">
        <p14:creationId xmlns:p14="http://schemas.microsoft.com/office/powerpoint/2010/main" val="100317146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3994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274C03B-F084-44C9-BEF4-953A69F6671D}" type="slidenum">
              <a:rPr lang="en-US" smtClean="0">
                <a:cs typeface="Arial" charset="0"/>
              </a:rPr>
              <a:pPr fontAlgn="base">
                <a:spcBef>
                  <a:spcPct val="0"/>
                </a:spcBef>
                <a:spcAft>
                  <a:spcPct val="0"/>
                </a:spcAft>
                <a:defRPr/>
              </a:pPr>
              <a:t>24</a:t>
            </a:fld>
            <a:endParaRPr lang="en-US" smtClean="0">
              <a:cs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4915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BADA023-8BAD-4615-8C4A-FA04D5E3BC1F}" type="slidenum">
              <a:rPr lang="en-US" smtClean="0">
                <a:cs typeface="Arial" charset="0"/>
              </a:rPr>
              <a:pPr fontAlgn="base">
                <a:spcBef>
                  <a:spcPct val="0"/>
                </a:spcBef>
                <a:spcAft>
                  <a:spcPct val="0"/>
                </a:spcAft>
                <a:defRPr/>
              </a:pPr>
              <a:t>33</a:t>
            </a:fld>
            <a:endParaRPr lang="en-US" smtClean="0">
              <a:cs typeface="Arial"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5018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9D3C5C9-3367-4C3C-9887-163C3379BD52}" type="slidenum">
              <a:rPr lang="en-US" smtClean="0">
                <a:cs typeface="Arial" charset="0"/>
              </a:rPr>
              <a:pPr fontAlgn="base">
                <a:spcBef>
                  <a:spcPct val="0"/>
                </a:spcBef>
                <a:spcAft>
                  <a:spcPct val="0"/>
                </a:spcAft>
                <a:defRPr/>
              </a:pPr>
              <a:t>34</a:t>
            </a:fld>
            <a:endParaRPr lang="en-US" smtClean="0">
              <a:cs typeface="Arial"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5120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9655515-617A-4142-B7D0-5906AAF88545}" type="slidenum">
              <a:rPr lang="en-US" smtClean="0">
                <a:cs typeface="Arial" charset="0"/>
              </a:rPr>
              <a:pPr fontAlgn="base">
                <a:spcBef>
                  <a:spcPct val="0"/>
                </a:spcBef>
                <a:spcAft>
                  <a:spcPct val="0"/>
                </a:spcAft>
                <a:defRPr/>
              </a:pPr>
              <a:t>35</a:t>
            </a:fld>
            <a:endParaRPr lang="en-US" smtClean="0">
              <a:cs typeface="Arial"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5222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282BAE9-0961-46D5-BBD2-A63EFC862607}" type="slidenum">
              <a:rPr lang="en-US" smtClean="0">
                <a:cs typeface="Arial" charset="0"/>
              </a:rPr>
              <a:pPr fontAlgn="base">
                <a:spcBef>
                  <a:spcPct val="0"/>
                </a:spcBef>
                <a:spcAft>
                  <a:spcPct val="0"/>
                </a:spcAft>
                <a:defRPr/>
              </a:pPr>
              <a:t>36</a:t>
            </a:fld>
            <a:endParaRPr lang="en-US" smtClean="0">
              <a:cs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4096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262318C-8585-44D8-8DDB-A7532FD0BC79}" type="slidenum">
              <a:rPr lang="en-US" smtClean="0">
                <a:cs typeface="Arial" charset="0"/>
              </a:rPr>
              <a:pPr fontAlgn="base">
                <a:spcBef>
                  <a:spcPct val="0"/>
                </a:spcBef>
                <a:spcAft>
                  <a:spcPct val="0"/>
                </a:spcAft>
                <a:defRPr/>
              </a:pPr>
              <a:t>25</a:t>
            </a:fld>
            <a:endParaRPr lang="en-US" smtClean="0">
              <a:cs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4198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C679896-BED4-4D39-B882-AA9400E1E21A}" type="slidenum">
              <a:rPr lang="en-US" smtClean="0">
                <a:cs typeface="Arial" charset="0"/>
              </a:rPr>
              <a:pPr fontAlgn="base">
                <a:spcBef>
                  <a:spcPct val="0"/>
                </a:spcBef>
                <a:spcAft>
                  <a:spcPct val="0"/>
                </a:spcAft>
                <a:defRPr/>
              </a:pPr>
              <a:t>26</a:t>
            </a:fld>
            <a:endParaRPr lang="en-US" smtClean="0">
              <a:cs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4301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65915C0-9E6E-4EAD-952E-B3F983A3D4D6}" type="slidenum">
              <a:rPr lang="en-US" smtClean="0">
                <a:cs typeface="Arial" charset="0"/>
              </a:rPr>
              <a:pPr fontAlgn="base">
                <a:spcBef>
                  <a:spcPct val="0"/>
                </a:spcBef>
                <a:spcAft>
                  <a:spcPct val="0"/>
                </a:spcAft>
                <a:defRPr/>
              </a:pPr>
              <a:t>27</a:t>
            </a:fld>
            <a:endParaRPr lang="en-US" smtClean="0">
              <a:cs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4403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2EA6D3C-A6B5-478C-A642-7AB36E7B409A}" type="slidenum">
              <a:rPr lang="en-US" smtClean="0">
                <a:cs typeface="Arial" charset="0"/>
              </a:rPr>
              <a:pPr fontAlgn="base">
                <a:spcBef>
                  <a:spcPct val="0"/>
                </a:spcBef>
                <a:spcAft>
                  <a:spcPct val="0"/>
                </a:spcAft>
                <a:defRPr/>
              </a:pPr>
              <a:t>28</a:t>
            </a:fld>
            <a:endParaRPr lang="en-US" smtClean="0">
              <a:cs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4506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21EF3ED-5598-4488-9EC4-0A642A0BB967}" type="slidenum">
              <a:rPr lang="en-US" smtClean="0">
                <a:cs typeface="Arial" charset="0"/>
              </a:rPr>
              <a:pPr fontAlgn="base">
                <a:spcBef>
                  <a:spcPct val="0"/>
                </a:spcBef>
                <a:spcAft>
                  <a:spcPct val="0"/>
                </a:spcAft>
                <a:defRPr/>
              </a:pPr>
              <a:t>29</a:t>
            </a:fld>
            <a:endParaRPr lang="en-US" smtClean="0">
              <a:cs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4608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9D259FF-4216-4265-B24A-3A854B7C6CFF}" type="slidenum">
              <a:rPr lang="en-US" smtClean="0">
                <a:cs typeface="Arial" charset="0"/>
              </a:rPr>
              <a:pPr fontAlgn="base">
                <a:spcBef>
                  <a:spcPct val="0"/>
                </a:spcBef>
                <a:spcAft>
                  <a:spcPct val="0"/>
                </a:spcAft>
                <a:defRPr/>
              </a:pPr>
              <a:t>30</a:t>
            </a:fld>
            <a:endParaRPr lang="en-US" smtClean="0">
              <a:cs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4710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2B55906-B2FD-4D27-B3CB-2D8A88F8CE07}" type="slidenum">
              <a:rPr lang="en-US" smtClean="0">
                <a:cs typeface="Arial" charset="0"/>
              </a:rPr>
              <a:pPr fontAlgn="base">
                <a:spcBef>
                  <a:spcPct val="0"/>
                </a:spcBef>
                <a:spcAft>
                  <a:spcPct val="0"/>
                </a:spcAft>
                <a:defRPr/>
              </a:pPr>
              <a:t>31</a:t>
            </a:fld>
            <a:endParaRPr lang="en-US" smtClean="0">
              <a:cs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4813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153FE9C-4916-4757-9D6F-0E6B305CE66F}" type="slidenum">
              <a:rPr lang="en-US" smtClean="0">
                <a:cs typeface="Arial" charset="0"/>
              </a:rPr>
              <a:pPr fontAlgn="base">
                <a:spcBef>
                  <a:spcPct val="0"/>
                </a:spcBef>
                <a:spcAft>
                  <a:spcPct val="0"/>
                </a:spcAft>
                <a:defRPr/>
              </a:pPr>
              <a:t>32</a:t>
            </a:fld>
            <a:endParaRPr lang="en-US" smtClean="0">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lvl1pPr>
              <a:defRPr/>
            </a:lvl1pPr>
          </a:lstStyle>
          <a:p>
            <a:pPr>
              <a:defRPr/>
            </a:pPr>
            <a:fld id="{FFC87346-AB6B-4B83-89A6-D8BF6416537D}" type="datetime1">
              <a:rPr lang="tr-TR"/>
              <a:pPr>
                <a:defRPr/>
              </a:pPr>
              <a:t>06.07.2012</a:t>
            </a:fld>
            <a:endParaRPr lang="tr-TR"/>
          </a:p>
        </p:txBody>
      </p:sp>
      <p:sp>
        <p:nvSpPr>
          <p:cNvPr id="5" name="4 Altbilgi Yer Tutucusu"/>
          <p:cNvSpPr>
            <a:spLocks noGrp="1"/>
          </p:cNvSpPr>
          <p:nvPr>
            <p:ph type="ftr" sz="quarter" idx="11"/>
          </p:nvPr>
        </p:nvSpPr>
        <p:spPr/>
        <p:txBody>
          <a:bodyPr/>
          <a:lstStyle>
            <a:lvl1pPr>
              <a:defRPr/>
            </a:lvl1pPr>
          </a:lstStyle>
          <a:p>
            <a:pPr>
              <a:defRPr/>
            </a:pPr>
            <a:endParaRPr lang="tr-TR"/>
          </a:p>
        </p:txBody>
      </p:sp>
      <p:sp>
        <p:nvSpPr>
          <p:cNvPr id="6" name="5 Slayt Numarası Yer Tutucusu"/>
          <p:cNvSpPr>
            <a:spLocks noGrp="1"/>
          </p:cNvSpPr>
          <p:nvPr>
            <p:ph type="sldNum" sz="quarter" idx="12"/>
          </p:nvPr>
        </p:nvSpPr>
        <p:spPr/>
        <p:txBody>
          <a:bodyPr/>
          <a:lstStyle>
            <a:lvl1pPr>
              <a:defRPr/>
            </a:lvl1pPr>
          </a:lstStyle>
          <a:p>
            <a:pPr>
              <a:defRPr/>
            </a:pPr>
            <a:fld id="{2A1CCF2B-6185-4A8A-96D0-AA53E71B218E}" type="slidenum">
              <a:rPr lang="tr-TR"/>
              <a:pPr>
                <a:defRPr/>
              </a:pPr>
              <a:t>‹#›</a:t>
            </a:fld>
            <a:endParaRPr lang="tr-TR"/>
          </a:p>
        </p:txBody>
      </p:sp>
    </p:spTree>
    <p:extLst>
      <p:ext uri="{BB962C8B-B14F-4D97-AF65-F5344CB8AC3E}">
        <p14:creationId xmlns:p14="http://schemas.microsoft.com/office/powerpoint/2010/main" val="35239527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lvl1pPr>
              <a:defRPr/>
            </a:lvl1pPr>
          </a:lstStyle>
          <a:p>
            <a:pPr>
              <a:defRPr/>
            </a:pPr>
            <a:fld id="{D4DF4698-18CB-41A4-961E-A915276C88C1}" type="datetime1">
              <a:rPr lang="tr-TR"/>
              <a:pPr>
                <a:defRPr/>
              </a:pPr>
              <a:t>06.07.2012</a:t>
            </a:fld>
            <a:endParaRPr lang="tr-TR"/>
          </a:p>
        </p:txBody>
      </p:sp>
      <p:sp>
        <p:nvSpPr>
          <p:cNvPr id="5" name="4 Altbilgi Yer Tutucusu"/>
          <p:cNvSpPr>
            <a:spLocks noGrp="1"/>
          </p:cNvSpPr>
          <p:nvPr>
            <p:ph type="ftr" sz="quarter" idx="11"/>
          </p:nvPr>
        </p:nvSpPr>
        <p:spPr/>
        <p:txBody>
          <a:bodyPr/>
          <a:lstStyle>
            <a:lvl1pPr>
              <a:defRPr/>
            </a:lvl1pPr>
          </a:lstStyle>
          <a:p>
            <a:pPr>
              <a:defRPr/>
            </a:pPr>
            <a:endParaRPr lang="tr-TR"/>
          </a:p>
        </p:txBody>
      </p:sp>
      <p:sp>
        <p:nvSpPr>
          <p:cNvPr id="6" name="5 Slayt Numarası Yer Tutucusu"/>
          <p:cNvSpPr>
            <a:spLocks noGrp="1"/>
          </p:cNvSpPr>
          <p:nvPr>
            <p:ph type="sldNum" sz="quarter" idx="12"/>
          </p:nvPr>
        </p:nvSpPr>
        <p:spPr/>
        <p:txBody>
          <a:bodyPr/>
          <a:lstStyle>
            <a:lvl1pPr>
              <a:defRPr/>
            </a:lvl1pPr>
          </a:lstStyle>
          <a:p>
            <a:pPr>
              <a:defRPr/>
            </a:pPr>
            <a:fld id="{13607B09-8326-4758-BC9B-B9A7999867A4}" type="slidenum">
              <a:rPr lang="tr-TR"/>
              <a:pPr>
                <a:defRPr/>
              </a:pPr>
              <a:t>‹#›</a:t>
            </a:fld>
            <a:endParaRPr lang="tr-TR"/>
          </a:p>
        </p:txBody>
      </p:sp>
    </p:spTree>
    <p:extLst>
      <p:ext uri="{BB962C8B-B14F-4D97-AF65-F5344CB8AC3E}">
        <p14:creationId xmlns:p14="http://schemas.microsoft.com/office/powerpoint/2010/main" val="39579723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lvl1pPr>
              <a:defRPr/>
            </a:lvl1pPr>
          </a:lstStyle>
          <a:p>
            <a:pPr>
              <a:defRPr/>
            </a:pPr>
            <a:fld id="{4F9A5A13-7AA1-48F2-BD95-D6E2DEE664B3}" type="datetime1">
              <a:rPr lang="tr-TR"/>
              <a:pPr>
                <a:defRPr/>
              </a:pPr>
              <a:t>06.07.2012</a:t>
            </a:fld>
            <a:endParaRPr lang="tr-TR"/>
          </a:p>
        </p:txBody>
      </p:sp>
      <p:sp>
        <p:nvSpPr>
          <p:cNvPr id="5" name="4 Altbilgi Yer Tutucusu"/>
          <p:cNvSpPr>
            <a:spLocks noGrp="1"/>
          </p:cNvSpPr>
          <p:nvPr>
            <p:ph type="ftr" sz="quarter" idx="11"/>
          </p:nvPr>
        </p:nvSpPr>
        <p:spPr/>
        <p:txBody>
          <a:bodyPr/>
          <a:lstStyle>
            <a:lvl1pPr>
              <a:defRPr/>
            </a:lvl1pPr>
          </a:lstStyle>
          <a:p>
            <a:pPr>
              <a:defRPr/>
            </a:pPr>
            <a:endParaRPr lang="tr-TR"/>
          </a:p>
        </p:txBody>
      </p:sp>
      <p:sp>
        <p:nvSpPr>
          <p:cNvPr id="6" name="5 Slayt Numarası Yer Tutucusu"/>
          <p:cNvSpPr>
            <a:spLocks noGrp="1"/>
          </p:cNvSpPr>
          <p:nvPr>
            <p:ph type="sldNum" sz="quarter" idx="12"/>
          </p:nvPr>
        </p:nvSpPr>
        <p:spPr/>
        <p:txBody>
          <a:bodyPr/>
          <a:lstStyle>
            <a:lvl1pPr>
              <a:defRPr/>
            </a:lvl1pPr>
          </a:lstStyle>
          <a:p>
            <a:pPr>
              <a:defRPr/>
            </a:pPr>
            <a:fld id="{AEE28BC0-C87B-438E-918D-2CA0578A4488}" type="slidenum">
              <a:rPr lang="tr-TR"/>
              <a:pPr>
                <a:defRPr/>
              </a:pPr>
              <a:t>‹#›</a:t>
            </a:fld>
            <a:endParaRPr lang="tr-TR"/>
          </a:p>
        </p:txBody>
      </p:sp>
    </p:spTree>
    <p:extLst>
      <p:ext uri="{BB962C8B-B14F-4D97-AF65-F5344CB8AC3E}">
        <p14:creationId xmlns:p14="http://schemas.microsoft.com/office/powerpoint/2010/main" val="41275028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lvl1pPr>
              <a:defRPr/>
            </a:lvl1pPr>
          </a:lstStyle>
          <a:p>
            <a:pPr>
              <a:defRPr/>
            </a:pPr>
            <a:fld id="{F7470425-02E5-42B7-BF63-7860B86BE5E1}" type="datetime1">
              <a:rPr lang="tr-TR"/>
              <a:pPr>
                <a:defRPr/>
              </a:pPr>
              <a:t>06.07.2012</a:t>
            </a:fld>
            <a:endParaRPr lang="tr-TR"/>
          </a:p>
        </p:txBody>
      </p:sp>
      <p:sp>
        <p:nvSpPr>
          <p:cNvPr id="5" name="4 Altbilgi Yer Tutucusu"/>
          <p:cNvSpPr>
            <a:spLocks noGrp="1"/>
          </p:cNvSpPr>
          <p:nvPr>
            <p:ph type="ftr" sz="quarter" idx="11"/>
          </p:nvPr>
        </p:nvSpPr>
        <p:spPr/>
        <p:txBody>
          <a:bodyPr/>
          <a:lstStyle>
            <a:lvl1pPr>
              <a:defRPr/>
            </a:lvl1pPr>
          </a:lstStyle>
          <a:p>
            <a:pPr>
              <a:defRPr/>
            </a:pPr>
            <a:endParaRPr lang="tr-TR"/>
          </a:p>
        </p:txBody>
      </p:sp>
      <p:sp>
        <p:nvSpPr>
          <p:cNvPr id="6" name="5 Slayt Numarası Yer Tutucusu"/>
          <p:cNvSpPr>
            <a:spLocks noGrp="1"/>
          </p:cNvSpPr>
          <p:nvPr>
            <p:ph type="sldNum" sz="quarter" idx="12"/>
          </p:nvPr>
        </p:nvSpPr>
        <p:spPr/>
        <p:txBody>
          <a:bodyPr/>
          <a:lstStyle>
            <a:lvl1pPr>
              <a:defRPr/>
            </a:lvl1pPr>
          </a:lstStyle>
          <a:p>
            <a:pPr>
              <a:defRPr/>
            </a:pPr>
            <a:fld id="{0632FBDF-24BC-4B4D-8AAE-D56EB2E014E8}" type="slidenum">
              <a:rPr lang="tr-TR"/>
              <a:pPr>
                <a:defRPr/>
              </a:pPr>
              <a:t>‹#›</a:t>
            </a:fld>
            <a:endParaRPr lang="tr-TR"/>
          </a:p>
        </p:txBody>
      </p:sp>
    </p:spTree>
    <p:extLst>
      <p:ext uri="{BB962C8B-B14F-4D97-AF65-F5344CB8AC3E}">
        <p14:creationId xmlns:p14="http://schemas.microsoft.com/office/powerpoint/2010/main" val="24718576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lvl1pPr>
              <a:defRPr/>
            </a:lvl1pPr>
          </a:lstStyle>
          <a:p>
            <a:pPr>
              <a:defRPr/>
            </a:pPr>
            <a:fld id="{1CFAD7E0-4227-41C8-942D-51F30A044E6B}" type="datetime1">
              <a:rPr lang="tr-TR"/>
              <a:pPr>
                <a:defRPr/>
              </a:pPr>
              <a:t>06.07.2012</a:t>
            </a:fld>
            <a:endParaRPr lang="tr-TR"/>
          </a:p>
        </p:txBody>
      </p:sp>
      <p:sp>
        <p:nvSpPr>
          <p:cNvPr id="5" name="4 Altbilgi Yer Tutucusu"/>
          <p:cNvSpPr>
            <a:spLocks noGrp="1"/>
          </p:cNvSpPr>
          <p:nvPr>
            <p:ph type="ftr" sz="quarter" idx="11"/>
          </p:nvPr>
        </p:nvSpPr>
        <p:spPr/>
        <p:txBody>
          <a:bodyPr/>
          <a:lstStyle>
            <a:lvl1pPr>
              <a:defRPr/>
            </a:lvl1pPr>
          </a:lstStyle>
          <a:p>
            <a:pPr>
              <a:defRPr/>
            </a:pPr>
            <a:endParaRPr lang="tr-TR"/>
          </a:p>
        </p:txBody>
      </p:sp>
      <p:sp>
        <p:nvSpPr>
          <p:cNvPr id="6" name="5 Slayt Numarası Yer Tutucusu"/>
          <p:cNvSpPr>
            <a:spLocks noGrp="1"/>
          </p:cNvSpPr>
          <p:nvPr>
            <p:ph type="sldNum" sz="quarter" idx="12"/>
          </p:nvPr>
        </p:nvSpPr>
        <p:spPr/>
        <p:txBody>
          <a:bodyPr/>
          <a:lstStyle>
            <a:lvl1pPr>
              <a:defRPr/>
            </a:lvl1pPr>
          </a:lstStyle>
          <a:p>
            <a:pPr>
              <a:defRPr/>
            </a:pPr>
            <a:fld id="{102FDF9A-382A-42D2-8DA7-0B1D8FC71390}" type="slidenum">
              <a:rPr lang="tr-TR"/>
              <a:pPr>
                <a:defRPr/>
              </a:pPr>
              <a:t>‹#›</a:t>
            </a:fld>
            <a:endParaRPr lang="tr-TR"/>
          </a:p>
        </p:txBody>
      </p:sp>
    </p:spTree>
    <p:extLst>
      <p:ext uri="{BB962C8B-B14F-4D97-AF65-F5344CB8AC3E}">
        <p14:creationId xmlns:p14="http://schemas.microsoft.com/office/powerpoint/2010/main" val="16348933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3 Veri Yer Tutucusu"/>
          <p:cNvSpPr>
            <a:spLocks noGrp="1"/>
          </p:cNvSpPr>
          <p:nvPr>
            <p:ph type="dt" sz="half" idx="10"/>
          </p:nvPr>
        </p:nvSpPr>
        <p:spPr/>
        <p:txBody>
          <a:bodyPr/>
          <a:lstStyle>
            <a:lvl1pPr>
              <a:defRPr/>
            </a:lvl1pPr>
          </a:lstStyle>
          <a:p>
            <a:pPr>
              <a:defRPr/>
            </a:pPr>
            <a:fld id="{E3E042DD-0B56-4C2A-A3C9-9BEF82B4DC38}" type="datetime1">
              <a:rPr lang="tr-TR"/>
              <a:pPr>
                <a:defRPr/>
              </a:pPr>
              <a:t>06.07.2012</a:t>
            </a:fld>
            <a:endParaRPr lang="tr-TR"/>
          </a:p>
        </p:txBody>
      </p:sp>
      <p:sp>
        <p:nvSpPr>
          <p:cNvPr id="6" name="4 Altbilgi Yer Tutucusu"/>
          <p:cNvSpPr>
            <a:spLocks noGrp="1"/>
          </p:cNvSpPr>
          <p:nvPr>
            <p:ph type="ftr" sz="quarter" idx="11"/>
          </p:nvPr>
        </p:nvSpPr>
        <p:spPr/>
        <p:txBody>
          <a:bodyPr/>
          <a:lstStyle>
            <a:lvl1pPr>
              <a:defRPr/>
            </a:lvl1pPr>
          </a:lstStyle>
          <a:p>
            <a:pPr>
              <a:defRPr/>
            </a:pPr>
            <a:endParaRPr lang="tr-TR"/>
          </a:p>
        </p:txBody>
      </p:sp>
      <p:sp>
        <p:nvSpPr>
          <p:cNvPr id="7" name="5 Slayt Numarası Yer Tutucusu"/>
          <p:cNvSpPr>
            <a:spLocks noGrp="1"/>
          </p:cNvSpPr>
          <p:nvPr>
            <p:ph type="sldNum" sz="quarter" idx="12"/>
          </p:nvPr>
        </p:nvSpPr>
        <p:spPr/>
        <p:txBody>
          <a:bodyPr/>
          <a:lstStyle>
            <a:lvl1pPr>
              <a:defRPr/>
            </a:lvl1pPr>
          </a:lstStyle>
          <a:p>
            <a:pPr>
              <a:defRPr/>
            </a:pPr>
            <a:fld id="{EF8DA816-5A76-43D0-A86B-95812FBC175F}" type="slidenum">
              <a:rPr lang="tr-TR"/>
              <a:pPr>
                <a:defRPr/>
              </a:pPr>
              <a:t>‹#›</a:t>
            </a:fld>
            <a:endParaRPr lang="tr-TR"/>
          </a:p>
        </p:txBody>
      </p:sp>
    </p:spTree>
    <p:extLst>
      <p:ext uri="{BB962C8B-B14F-4D97-AF65-F5344CB8AC3E}">
        <p14:creationId xmlns:p14="http://schemas.microsoft.com/office/powerpoint/2010/main" val="28059815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3 Veri Yer Tutucusu"/>
          <p:cNvSpPr>
            <a:spLocks noGrp="1"/>
          </p:cNvSpPr>
          <p:nvPr>
            <p:ph type="dt" sz="half" idx="10"/>
          </p:nvPr>
        </p:nvSpPr>
        <p:spPr/>
        <p:txBody>
          <a:bodyPr/>
          <a:lstStyle>
            <a:lvl1pPr>
              <a:defRPr/>
            </a:lvl1pPr>
          </a:lstStyle>
          <a:p>
            <a:pPr>
              <a:defRPr/>
            </a:pPr>
            <a:fld id="{0CD5C117-D5B1-47C1-9D4D-DCCE84C9CC23}" type="datetime1">
              <a:rPr lang="tr-TR"/>
              <a:pPr>
                <a:defRPr/>
              </a:pPr>
              <a:t>06.07.2012</a:t>
            </a:fld>
            <a:endParaRPr lang="tr-TR"/>
          </a:p>
        </p:txBody>
      </p:sp>
      <p:sp>
        <p:nvSpPr>
          <p:cNvPr id="8" name="4 Altbilgi Yer Tutucusu"/>
          <p:cNvSpPr>
            <a:spLocks noGrp="1"/>
          </p:cNvSpPr>
          <p:nvPr>
            <p:ph type="ftr" sz="quarter" idx="11"/>
          </p:nvPr>
        </p:nvSpPr>
        <p:spPr/>
        <p:txBody>
          <a:bodyPr/>
          <a:lstStyle>
            <a:lvl1pPr>
              <a:defRPr/>
            </a:lvl1pPr>
          </a:lstStyle>
          <a:p>
            <a:pPr>
              <a:defRPr/>
            </a:pPr>
            <a:endParaRPr lang="tr-TR"/>
          </a:p>
        </p:txBody>
      </p:sp>
      <p:sp>
        <p:nvSpPr>
          <p:cNvPr id="9" name="5 Slayt Numarası Yer Tutucusu"/>
          <p:cNvSpPr>
            <a:spLocks noGrp="1"/>
          </p:cNvSpPr>
          <p:nvPr>
            <p:ph type="sldNum" sz="quarter" idx="12"/>
          </p:nvPr>
        </p:nvSpPr>
        <p:spPr/>
        <p:txBody>
          <a:bodyPr/>
          <a:lstStyle>
            <a:lvl1pPr>
              <a:defRPr/>
            </a:lvl1pPr>
          </a:lstStyle>
          <a:p>
            <a:pPr>
              <a:defRPr/>
            </a:pPr>
            <a:fld id="{A58ABE86-E59D-422A-B07B-CFCC766CCF16}" type="slidenum">
              <a:rPr lang="tr-TR"/>
              <a:pPr>
                <a:defRPr/>
              </a:pPr>
              <a:t>‹#›</a:t>
            </a:fld>
            <a:endParaRPr lang="tr-TR"/>
          </a:p>
        </p:txBody>
      </p:sp>
    </p:spTree>
    <p:extLst>
      <p:ext uri="{BB962C8B-B14F-4D97-AF65-F5344CB8AC3E}">
        <p14:creationId xmlns:p14="http://schemas.microsoft.com/office/powerpoint/2010/main" val="31348602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3 Veri Yer Tutucusu"/>
          <p:cNvSpPr>
            <a:spLocks noGrp="1"/>
          </p:cNvSpPr>
          <p:nvPr>
            <p:ph type="dt" sz="half" idx="10"/>
          </p:nvPr>
        </p:nvSpPr>
        <p:spPr/>
        <p:txBody>
          <a:bodyPr/>
          <a:lstStyle>
            <a:lvl1pPr>
              <a:defRPr/>
            </a:lvl1pPr>
          </a:lstStyle>
          <a:p>
            <a:pPr>
              <a:defRPr/>
            </a:pPr>
            <a:fld id="{87B12548-4A47-4019-AA15-3366AD24690C}" type="datetime1">
              <a:rPr lang="tr-TR"/>
              <a:pPr>
                <a:defRPr/>
              </a:pPr>
              <a:t>06.07.2012</a:t>
            </a:fld>
            <a:endParaRPr lang="tr-TR"/>
          </a:p>
        </p:txBody>
      </p:sp>
      <p:sp>
        <p:nvSpPr>
          <p:cNvPr id="4" name="4 Altbilgi Yer Tutucusu"/>
          <p:cNvSpPr>
            <a:spLocks noGrp="1"/>
          </p:cNvSpPr>
          <p:nvPr>
            <p:ph type="ftr" sz="quarter" idx="11"/>
          </p:nvPr>
        </p:nvSpPr>
        <p:spPr/>
        <p:txBody>
          <a:bodyPr/>
          <a:lstStyle>
            <a:lvl1pPr>
              <a:defRPr/>
            </a:lvl1pPr>
          </a:lstStyle>
          <a:p>
            <a:pPr>
              <a:defRPr/>
            </a:pPr>
            <a:endParaRPr lang="tr-TR"/>
          </a:p>
        </p:txBody>
      </p:sp>
      <p:sp>
        <p:nvSpPr>
          <p:cNvPr id="5" name="5 Slayt Numarası Yer Tutucusu"/>
          <p:cNvSpPr>
            <a:spLocks noGrp="1"/>
          </p:cNvSpPr>
          <p:nvPr>
            <p:ph type="sldNum" sz="quarter" idx="12"/>
          </p:nvPr>
        </p:nvSpPr>
        <p:spPr/>
        <p:txBody>
          <a:bodyPr/>
          <a:lstStyle>
            <a:lvl1pPr>
              <a:defRPr/>
            </a:lvl1pPr>
          </a:lstStyle>
          <a:p>
            <a:pPr>
              <a:defRPr/>
            </a:pPr>
            <a:fld id="{210CB223-4BE3-4ECC-96C0-3485C38ABE39}" type="slidenum">
              <a:rPr lang="tr-TR"/>
              <a:pPr>
                <a:defRPr/>
              </a:pPr>
              <a:t>‹#›</a:t>
            </a:fld>
            <a:endParaRPr lang="tr-TR"/>
          </a:p>
        </p:txBody>
      </p:sp>
    </p:spTree>
    <p:extLst>
      <p:ext uri="{BB962C8B-B14F-4D97-AF65-F5344CB8AC3E}">
        <p14:creationId xmlns:p14="http://schemas.microsoft.com/office/powerpoint/2010/main" val="19314542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3 Veri Yer Tutucusu"/>
          <p:cNvSpPr>
            <a:spLocks noGrp="1"/>
          </p:cNvSpPr>
          <p:nvPr>
            <p:ph type="dt" sz="half" idx="10"/>
          </p:nvPr>
        </p:nvSpPr>
        <p:spPr/>
        <p:txBody>
          <a:bodyPr/>
          <a:lstStyle>
            <a:lvl1pPr>
              <a:defRPr/>
            </a:lvl1pPr>
          </a:lstStyle>
          <a:p>
            <a:pPr>
              <a:defRPr/>
            </a:pPr>
            <a:fld id="{9C01AD8C-B7BD-4229-8C6F-D235534AD331}" type="datetime1">
              <a:rPr lang="tr-TR"/>
              <a:pPr>
                <a:defRPr/>
              </a:pPr>
              <a:t>06.07.2012</a:t>
            </a:fld>
            <a:endParaRPr lang="tr-TR"/>
          </a:p>
        </p:txBody>
      </p:sp>
      <p:sp>
        <p:nvSpPr>
          <p:cNvPr id="3" name="4 Altbilgi Yer Tutucusu"/>
          <p:cNvSpPr>
            <a:spLocks noGrp="1"/>
          </p:cNvSpPr>
          <p:nvPr>
            <p:ph type="ftr" sz="quarter" idx="11"/>
          </p:nvPr>
        </p:nvSpPr>
        <p:spPr/>
        <p:txBody>
          <a:bodyPr/>
          <a:lstStyle>
            <a:lvl1pPr>
              <a:defRPr/>
            </a:lvl1pPr>
          </a:lstStyle>
          <a:p>
            <a:pPr>
              <a:defRPr/>
            </a:pPr>
            <a:endParaRPr lang="tr-TR"/>
          </a:p>
        </p:txBody>
      </p:sp>
      <p:sp>
        <p:nvSpPr>
          <p:cNvPr id="4" name="5 Slayt Numarası Yer Tutucusu"/>
          <p:cNvSpPr>
            <a:spLocks noGrp="1"/>
          </p:cNvSpPr>
          <p:nvPr>
            <p:ph type="sldNum" sz="quarter" idx="12"/>
          </p:nvPr>
        </p:nvSpPr>
        <p:spPr/>
        <p:txBody>
          <a:bodyPr/>
          <a:lstStyle>
            <a:lvl1pPr>
              <a:defRPr/>
            </a:lvl1pPr>
          </a:lstStyle>
          <a:p>
            <a:pPr>
              <a:defRPr/>
            </a:pPr>
            <a:fld id="{CB83E2B4-9CF9-4396-B4F3-6489336D4514}" type="slidenum">
              <a:rPr lang="tr-TR"/>
              <a:pPr>
                <a:defRPr/>
              </a:pPr>
              <a:t>‹#›</a:t>
            </a:fld>
            <a:endParaRPr lang="tr-TR"/>
          </a:p>
        </p:txBody>
      </p:sp>
    </p:spTree>
    <p:extLst>
      <p:ext uri="{BB962C8B-B14F-4D97-AF65-F5344CB8AC3E}">
        <p14:creationId xmlns:p14="http://schemas.microsoft.com/office/powerpoint/2010/main" val="3871121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3 Veri Yer Tutucusu"/>
          <p:cNvSpPr>
            <a:spLocks noGrp="1"/>
          </p:cNvSpPr>
          <p:nvPr>
            <p:ph type="dt" sz="half" idx="10"/>
          </p:nvPr>
        </p:nvSpPr>
        <p:spPr/>
        <p:txBody>
          <a:bodyPr/>
          <a:lstStyle>
            <a:lvl1pPr>
              <a:defRPr/>
            </a:lvl1pPr>
          </a:lstStyle>
          <a:p>
            <a:pPr>
              <a:defRPr/>
            </a:pPr>
            <a:fld id="{4549B4E0-8920-4547-AE0D-B25E17E04B07}" type="datetime1">
              <a:rPr lang="tr-TR"/>
              <a:pPr>
                <a:defRPr/>
              </a:pPr>
              <a:t>06.07.2012</a:t>
            </a:fld>
            <a:endParaRPr lang="tr-TR"/>
          </a:p>
        </p:txBody>
      </p:sp>
      <p:sp>
        <p:nvSpPr>
          <p:cNvPr id="6" name="4 Altbilgi Yer Tutucusu"/>
          <p:cNvSpPr>
            <a:spLocks noGrp="1"/>
          </p:cNvSpPr>
          <p:nvPr>
            <p:ph type="ftr" sz="quarter" idx="11"/>
          </p:nvPr>
        </p:nvSpPr>
        <p:spPr/>
        <p:txBody>
          <a:bodyPr/>
          <a:lstStyle>
            <a:lvl1pPr>
              <a:defRPr/>
            </a:lvl1pPr>
          </a:lstStyle>
          <a:p>
            <a:pPr>
              <a:defRPr/>
            </a:pPr>
            <a:endParaRPr lang="tr-TR"/>
          </a:p>
        </p:txBody>
      </p:sp>
      <p:sp>
        <p:nvSpPr>
          <p:cNvPr id="7" name="5 Slayt Numarası Yer Tutucusu"/>
          <p:cNvSpPr>
            <a:spLocks noGrp="1"/>
          </p:cNvSpPr>
          <p:nvPr>
            <p:ph type="sldNum" sz="quarter" idx="12"/>
          </p:nvPr>
        </p:nvSpPr>
        <p:spPr/>
        <p:txBody>
          <a:bodyPr/>
          <a:lstStyle>
            <a:lvl1pPr>
              <a:defRPr/>
            </a:lvl1pPr>
          </a:lstStyle>
          <a:p>
            <a:pPr>
              <a:defRPr/>
            </a:pPr>
            <a:fld id="{E2333E2C-828A-49C3-BE45-1A864D6227B3}" type="slidenum">
              <a:rPr lang="tr-TR"/>
              <a:pPr>
                <a:defRPr/>
              </a:pPr>
              <a:t>‹#›</a:t>
            </a:fld>
            <a:endParaRPr lang="tr-TR"/>
          </a:p>
        </p:txBody>
      </p:sp>
    </p:spTree>
    <p:extLst>
      <p:ext uri="{BB962C8B-B14F-4D97-AF65-F5344CB8AC3E}">
        <p14:creationId xmlns:p14="http://schemas.microsoft.com/office/powerpoint/2010/main" val="6572165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3 Veri Yer Tutucusu"/>
          <p:cNvSpPr>
            <a:spLocks noGrp="1"/>
          </p:cNvSpPr>
          <p:nvPr>
            <p:ph type="dt" sz="half" idx="10"/>
          </p:nvPr>
        </p:nvSpPr>
        <p:spPr/>
        <p:txBody>
          <a:bodyPr/>
          <a:lstStyle>
            <a:lvl1pPr>
              <a:defRPr/>
            </a:lvl1pPr>
          </a:lstStyle>
          <a:p>
            <a:pPr>
              <a:defRPr/>
            </a:pPr>
            <a:fld id="{3198A154-5F67-4E4C-9C3A-747C6C8562CA}" type="datetime1">
              <a:rPr lang="tr-TR"/>
              <a:pPr>
                <a:defRPr/>
              </a:pPr>
              <a:t>06.07.2012</a:t>
            </a:fld>
            <a:endParaRPr lang="tr-TR"/>
          </a:p>
        </p:txBody>
      </p:sp>
      <p:sp>
        <p:nvSpPr>
          <p:cNvPr id="6" name="4 Altbilgi Yer Tutucusu"/>
          <p:cNvSpPr>
            <a:spLocks noGrp="1"/>
          </p:cNvSpPr>
          <p:nvPr>
            <p:ph type="ftr" sz="quarter" idx="11"/>
          </p:nvPr>
        </p:nvSpPr>
        <p:spPr/>
        <p:txBody>
          <a:bodyPr/>
          <a:lstStyle>
            <a:lvl1pPr>
              <a:defRPr/>
            </a:lvl1pPr>
          </a:lstStyle>
          <a:p>
            <a:pPr>
              <a:defRPr/>
            </a:pPr>
            <a:endParaRPr lang="tr-TR"/>
          </a:p>
        </p:txBody>
      </p:sp>
      <p:sp>
        <p:nvSpPr>
          <p:cNvPr id="7" name="5 Slayt Numarası Yer Tutucusu"/>
          <p:cNvSpPr>
            <a:spLocks noGrp="1"/>
          </p:cNvSpPr>
          <p:nvPr>
            <p:ph type="sldNum" sz="quarter" idx="12"/>
          </p:nvPr>
        </p:nvSpPr>
        <p:spPr/>
        <p:txBody>
          <a:bodyPr/>
          <a:lstStyle>
            <a:lvl1pPr>
              <a:defRPr/>
            </a:lvl1pPr>
          </a:lstStyle>
          <a:p>
            <a:pPr>
              <a:defRPr/>
            </a:pPr>
            <a:fld id="{D11E5D91-7413-40DA-987B-36AC99684124}" type="slidenum">
              <a:rPr lang="tr-TR"/>
              <a:pPr>
                <a:defRPr/>
              </a:pPr>
              <a:t>‹#›</a:t>
            </a:fld>
            <a:endParaRPr lang="tr-TR"/>
          </a:p>
        </p:txBody>
      </p:sp>
    </p:spTree>
    <p:extLst>
      <p:ext uri="{BB962C8B-B14F-4D97-AF65-F5344CB8AC3E}">
        <p14:creationId xmlns:p14="http://schemas.microsoft.com/office/powerpoint/2010/main" val="4018287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1 Başlık Yer Tutucusu"/>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tr-TR" smtClean="0"/>
              <a:t>Asıl başlık stili için tıklatın</a:t>
            </a:r>
          </a:p>
        </p:txBody>
      </p:sp>
      <p:sp>
        <p:nvSpPr>
          <p:cNvPr id="1027" name="2 Metin Yer Tutucusu"/>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384E967E-528E-4F9D-9D5B-EFF3329828E6}" type="datetime1">
              <a:rPr lang="tr-TR"/>
              <a:pPr>
                <a:defRPr/>
              </a:pPr>
              <a:t>06.07.2012</a:t>
            </a:fld>
            <a:endParaRPr lang="tr-T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tr-T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4EE14854-6902-407F-AF69-B1FE04FE7195}" type="slidenum">
              <a:rPr lang="tr-TR"/>
              <a:pPr>
                <a:defRPr/>
              </a:pPr>
              <a:t>‹#›</a:t>
            </a:fld>
            <a:endParaRPr lang="tr-T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32.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ctrTitle"/>
          </p:nvPr>
        </p:nvSpPr>
        <p:spPr>
          <a:xfrm>
            <a:off x="1476375" y="3644900"/>
            <a:ext cx="6643688" cy="3000375"/>
          </a:xfrm>
        </p:spPr>
        <p:txBody>
          <a:bodyPr anchor="t"/>
          <a:lstStyle/>
          <a:p>
            <a:pPr eaLnBrk="1" hangingPunct="1"/>
            <a:r>
              <a:rPr lang="tr-TR" sz="2400" b="1" smtClean="0">
                <a:solidFill>
                  <a:srgbClr val="C00000"/>
                </a:solidFill>
                <a:cs typeface="Arial" charset="0"/>
              </a:rPr>
              <a:t>6335 SAYILI TÜRK TİCARET KANUNU İLE TÜRK TİCARET KANUNUNUN YÜRÜRLÜĞÜ VE UYGULAMA ŞEKLİ HAKKINDA KANUNDA DEĞİŞİKLİK YAPILMASINA DAİR KANUN İLE YAPILAN DEĞİŞİKLİKLER </a:t>
            </a:r>
            <a:br>
              <a:rPr lang="tr-TR" sz="2400" b="1" smtClean="0">
                <a:solidFill>
                  <a:srgbClr val="C00000"/>
                </a:solidFill>
                <a:cs typeface="Arial" charset="0"/>
              </a:rPr>
            </a:br>
            <a:r>
              <a:rPr lang="tr-TR" sz="2400" b="1" smtClean="0">
                <a:solidFill>
                  <a:srgbClr val="C00000"/>
                </a:solidFill>
                <a:cs typeface="Arial" charset="0"/>
              </a:rPr>
              <a:t/>
            </a:r>
            <a:br>
              <a:rPr lang="tr-TR" sz="2400" b="1" smtClean="0">
                <a:solidFill>
                  <a:srgbClr val="C00000"/>
                </a:solidFill>
                <a:cs typeface="Arial" charset="0"/>
              </a:rPr>
            </a:br>
            <a:r>
              <a:rPr lang="tr-TR" sz="2400" b="1" smtClean="0">
                <a:solidFill>
                  <a:srgbClr val="C00000"/>
                </a:solidFill>
                <a:cs typeface="Arial" charset="0"/>
              </a:rPr>
              <a:t>1 TEMMUZ 2012</a:t>
            </a:r>
            <a:endParaRPr lang="en-US" sz="2400" b="1" smtClean="0">
              <a:solidFill>
                <a:srgbClr val="C00000"/>
              </a:solidFill>
              <a:cs typeface="Arial" charset="0"/>
            </a:endParaRPr>
          </a:p>
        </p:txBody>
      </p:sp>
      <p:pic>
        <p:nvPicPr>
          <p:cNvPr id="2051" name="Resim 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03575" y="723900"/>
            <a:ext cx="2730500" cy="273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ayt Numarası Yer Tutucusu 4"/>
          <p:cNvSpPr>
            <a:spLocks noGrp="1"/>
          </p:cNvSpPr>
          <p:nvPr>
            <p:ph type="sldNum" sz="quarter" idx="12"/>
          </p:nvPr>
        </p:nvSpPr>
        <p:spPr/>
        <p:txBody>
          <a:bodyPr/>
          <a:lstStyle/>
          <a:p>
            <a:pPr>
              <a:defRPr/>
            </a:pPr>
            <a:fld id="{A5DB40DE-2773-49FB-BDC5-266F33AC89F9}" type="slidenum">
              <a:rPr lang="tr-TR"/>
              <a:pPr>
                <a:defRPr/>
              </a:pPr>
              <a:t>1</a:t>
            </a:fld>
            <a:endParaRPr lang="tr-T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755650" y="1857375"/>
            <a:ext cx="7848600" cy="3478213"/>
          </a:xfrm>
          <a:prstGeom prst="rect">
            <a:avLst/>
          </a:prstGeom>
          <a:noFill/>
        </p:spPr>
        <p:txBody>
          <a:bodyPr>
            <a:spAutoFit/>
          </a:bodyPr>
          <a:lstStyle/>
          <a:p>
            <a:pPr fontAlgn="auto">
              <a:spcBef>
                <a:spcPts val="0"/>
              </a:spcBef>
              <a:spcAft>
                <a:spcPts val="0"/>
              </a:spcAft>
              <a:defRPr/>
            </a:pPr>
            <a:endParaRPr lang="tr-TR" sz="2000" b="1" dirty="0">
              <a:latin typeface="+mn-lt"/>
              <a:cs typeface="+mn-cs"/>
            </a:endParaRPr>
          </a:p>
          <a:p>
            <a:pPr algn="just">
              <a:defRPr/>
            </a:pPr>
            <a:r>
              <a:rPr lang="tr-TR" sz="2000" b="1" dirty="0">
                <a:solidFill>
                  <a:srgbClr val="FF0000"/>
                </a:solidFill>
                <a:latin typeface="Calibri" pitchFamily="34" charset="0"/>
              </a:rPr>
              <a:t>BAĞIMSIZ DENETİME TÂBİ ŞİRKETLER:</a:t>
            </a:r>
          </a:p>
          <a:p>
            <a:pPr algn="just">
              <a:defRPr/>
            </a:pPr>
            <a:r>
              <a:rPr lang="tr-TR" sz="2000" b="1" dirty="0">
                <a:latin typeface="Calibri" pitchFamily="34" charset="0"/>
              </a:rPr>
              <a:t>1- ANONİM ŞİRKETLER (98.258 ADET),</a:t>
            </a:r>
          </a:p>
          <a:p>
            <a:pPr algn="just">
              <a:defRPr/>
            </a:pPr>
            <a:r>
              <a:rPr lang="tr-TR" sz="2000" b="1" dirty="0">
                <a:latin typeface="Calibri" pitchFamily="34" charset="0"/>
              </a:rPr>
              <a:t>2- LİMİTED ŞİRKETLER (747.123 ADET),</a:t>
            </a:r>
          </a:p>
          <a:p>
            <a:pPr algn="just">
              <a:defRPr/>
            </a:pPr>
            <a:r>
              <a:rPr lang="tr-TR" sz="2000" b="1" dirty="0">
                <a:latin typeface="Calibri" pitchFamily="34" charset="0"/>
              </a:rPr>
              <a:t>3-SERMAYESİ PAYLARA BÖLÜNMÜŞ KOMANDİT ŞİRKET (1 ADET),</a:t>
            </a:r>
          </a:p>
          <a:p>
            <a:pPr algn="just">
              <a:defRPr/>
            </a:pPr>
            <a:r>
              <a:rPr lang="tr-TR" sz="2000" b="1" dirty="0">
                <a:latin typeface="Calibri" pitchFamily="34" charset="0"/>
              </a:rPr>
              <a:t>4- ŞİRKETLER TOPLULUĞU</a:t>
            </a:r>
          </a:p>
          <a:p>
            <a:pPr fontAlgn="auto">
              <a:spcBef>
                <a:spcPts val="0"/>
              </a:spcBef>
              <a:spcAft>
                <a:spcPts val="0"/>
              </a:spcAft>
              <a:defRPr/>
            </a:pPr>
            <a:endParaRPr lang="tr-TR" sz="2000" b="1" dirty="0">
              <a:latin typeface="+mn-lt"/>
              <a:cs typeface="+mn-cs"/>
            </a:endParaRPr>
          </a:p>
          <a:p>
            <a:pPr fontAlgn="auto">
              <a:spcBef>
                <a:spcPts val="0"/>
              </a:spcBef>
              <a:spcAft>
                <a:spcPts val="0"/>
              </a:spcAft>
              <a:defRPr/>
            </a:pPr>
            <a:r>
              <a:rPr lang="tr-TR" sz="2000" b="1" dirty="0">
                <a:solidFill>
                  <a:srgbClr val="FF0000"/>
                </a:solidFill>
                <a:latin typeface="+mn-lt"/>
                <a:cs typeface="+mn-cs"/>
              </a:rPr>
              <a:t>BAĞIMSIZ DENETİME TÂBİ OLACAK ŞİRKETLERİ BELİRLEME YETKİSİ BAKANLAR KURULU’NA VERİLMİŞTİR.</a:t>
            </a:r>
          </a:p>
          <a:p>
            <a:pPr marL="285750" indent="-285750" fontAlgn="auto">
              <a:spcBef>
                <a:spcPts val="0"/>
              </a:spcBef>
              <a:spcAft>
                <a:spcPts val="0"/>
              </a:spcAft>
              <a:buFont typeface="Arial" pitchFamily="34" charset="0"/>
              <a:buChar char="•"/>
              <a:defRPr/>
            </a:pPr>
            <a:endParaRPr lang="tr-TR" sz="2000" b="1" dirty="0">
              <a:latin typeface="+mn-lt"/>
              <a:cs typeface="+mn-cs"/>
            </a:endParaRPr>
          </a:p>
          <a:p>
            <a:pPr marL="285750" indent="-285750" fontAlgn="auto">
              <a:spcBef>
                <a:spcPts val="0"/>
              </a:spcBef>
              <a:spcAft>
                <a:spcPts val="0"/>
              </a:spcAft>
              <a:buFont typeface="Arial" pitchFamily="34" charset="0"/>
              <a:buChar char="•"/>
              <a:defRPr/>
            </a:pPr>
            <a:endParaRPr lang="tr-TR" sz="2000" b="1" dirty="0">
              <a:latin typeface="+mn-lt"/>
              <a:cs typeface="+mn-cs"/>
            </a:endParaRPr>
          </a:p>
        </p:txBody>
      </p:sp>
      <p:sp>
        <p:nvSpPr>
          <p:cNvPr id="11267" name="Metin kutusu 4"/>
          <p:cNvSpPr txBox="1">
            <a:spLocks noChangeArrowheads="1"/>
          </p:cNvSpPr>
          <p:nvPr/>
        </p:nvSpPr>
        <p:spPr bwMode="auto">
          <a:xfrm>
            <a:off x="1685925" y="765175"/>
            <a:ext cx="59563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tr-TR" sz="2400" b="1">
                <a:solidFill>
                  <a:srgbClr val="C00000"/>
                </a:solidFill>
                <a:latin typeface="Calibri" pitchFamily="34" charset="0"/>
              </a:rPr>
              <a:t>BAĞIMSIZ DENETİME İLİŞKİN DÜZENLEMELER</a:t>
            </a:r>
          </a:p>
        </p:txBody>
      </p:sp>
      <p:cxnSp>
        <p:nvCxnSpPr>
          <p:cNvPr id="6" name="Düz Bağlayıcı 5"/>
          <p:cNvCxnSpPr/>
          <p:nvPr/>
        </p:nvCxnSpPr>
        <p:spPr>
          <a:xfrm>
            <a:off x="1685925" y="1227138"/>
            <a:ext cx="5956300" cy="0"/>
          </a:xfrm>
          <a:prstGeom prst="line">
            <a:avLst/>
          </a:prstGeom>
        </p:spPr>
        <p:style>
          <a:lnRef idx="3">
            <a:schemeClr val="accent5"/>
          </a:lnRef>
          <a:fillRef idx="0">
            <a:schemeClr val="accent5"/>
          </a:fillRef>
          <a:effectRef idx="2">
            <a:schemeClr val="accent5"/>
          </a:effectRef>
          <a:fontRef idx="minor">
            <a:schemeClr val="tx1"/>
          </a:fontRef>
        </p:style>
      </p:cxnSp>
      <p:sp>
        <p:nvSpPr>
          <p:cNvPr id="8" name="Çerçeve 7"/>
          <p:cNvSpPr/>
          <p:nvPr/>
        </p:nvSpPr>
        <p:spPr>
          <a:xfrm>
            <a:off x="107950" y="115888"/>
            <a:ext cx="8928100" cy="6626225"/>
          </a:xfrm>
          <a:prstGeom prst="frame">
            <a:avLst>
              <a:gd name="adj1" fmla="val 2379"/>
            </a:avLst>
          </a:prstGeom>
        </p:spPr>
        <p:style>
          <a:lnRef idx="1">
            <a:schemeClr val="accent5"/>
          </a:lnRef>
          <a:fillRef idx="3">
            <a:schemeClr val="accent5"/>
          </a:fillRef>
          <a:effectRef idx="2">
            <a:schemeClr val="accent5"/>
          </a:effectRef>
          <a:fontRef idx="minor">
            <a:schemeClr val="lt1"/>
          </a:fontRef>
        </p:style>
        <p:txBody>
          <a:bodyPr anchor="ctr"/>
          <a:lstStyle/>
          <a:p>
            <a:pPr algn="ctr" fontAlgn="auto">
              <a:spcBef>
                <a:spcPts val="0"/>
              </a:spcBef>
              <a:spcAft>
                <a:spcPts val="0"/>
              </a:spcAft>
              <a:defRPr/>
            </a:pPr>
            <a:endParaRPr lang="tr-TR">
              <a:solidFill>
                <a:schemeClr val="tx1"/>
              </a:solidFill>
            </a:endParaRPr>
          </a:p>
        </p:txBody>
      </p:sp>
      <p:pic>
        <p:nvPicPr>
          <p:cNvPr id="9" name="Resim 8"/>
          <p:cNvPicPr>
            <a:picLocks noChangeAspect="1"/>
          </p:cNvPicPr>
          <p:nvPr/>
        </p:nvPicPr>
        <p:blipFill>
          <a:blip r:embed="rId2" cstate="print">
            <a:extLst/>
          </a:blip>
          <a:stretch>
            <a:fillRect/>
          </a:stretch>
        </p:blipFill>
        <p:spPr>
          <a:xfrm>
            <a:off x="357158" y="428604"/>
            <a:ext cx="1224136" cy="122413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 name="Slayt Numarası Yer Tutucusu 3"/>
          <p:cNvSpPr>
            <a:spLocks noGrp="1"/>
          </p:cNvSpPr>
          <p:nvPr>
            <p:ph type="sldNum" sz="quarter" idx="12"/>
          </p:nvPr>
        </p:nvSpPr>
        <p:spPr/>
        <p:txBody>
          <a:bodyPr/>
          <a:lstStyle/>
          <a:p>
            <a:pPr>
              <a:defRPr/>
            </a:pPr>
            <a:fld id="{ADB72E3D-3320-4281-A62D-FD2F60AB83EC}" type="slidenum">
              <a:rPr lang="tr-TR"/>
              <a:pPr>
                <a:defRPr/>
              </a:pPr>
              <a:t>10</a:t>
            </a:fld>
            <a:endParaRPr lang="tr-T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Metin kutusu 2"/>
          <p:cNvSpPr txBox="1">
            <a:spLocks noChangeArrowheads="1"/>
          </p:cNvSpPr>
          <p:nvPr/>
        </p:nvSpPr>
        <p:spPr bwMode="auto">
          <a:xfrm>
            <a:off x="755650" y="1830388"/>
            <a:ext cx="7848600" cy="3786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r>
              <a:rPr lang="tr-TR" sz="2000" b="1">
                <a:solidFill>
                  <a:srgbClr val="FF0000"/>
                </a:solidFill>
                <a:latin typeface="Calibri" pitchFamily="34" charset="0"/>
              </a:rPr>
              <a:t>DENETÇİ TARAFINDAN OLUMSUZ GÖRÜŞ VERİLMESİ VEYA GÖRÜŞ VERİLMESİNDEN KAÇINILMASI HALLERİNDE;</a:t>
            </a:r>
          </a:p>
          <a:p>
            <a:pPr algn="just" eaLnBrk="1" hangingPunct="1"/>
            <a:endParaRPr lang="tr-TR" sz="2000" b="1">
              <a:latin typeface="Calibri" pitchFamily="34" charset="0"/>
            </a:endParaRPr>
          </a:p>
          <a:p>
            <a:pPr algn="just" eaLnBrk="1" hangingPunct="1"/>
            <a:r>
              <a:rPr lang="tr-TR" sz="2000" b="1">
                <a:latin typeface="Calibri" pitchFamily="34" charset="0"/>
              </a:rPr>
              <a:t>1- GENEL KURUL, SÖZ KONUSU FİNANSAL TABLOLARA DAYANARAK KARAR ALABİLECEKTİR. </a:t>
            </a:r>
          </a:p>
          <a:p>
            <a:pPr algn="just" eaLnBrk="1" hangingPunct="1"/>
            <a:r>
              <a:rPr lang="tr-TR" sz="2000" b="1">
                <a:latin typeface="Calibri" pitchFamily="34" charset="0"/>
              </a:rPr>
              <a:t> </a:t>
            </a:r>
          </a:p>
          <a:p>
            <a:pPr algn="just" eaLnBrk="1" hangingPunct="1"/>
            <a:r>
              <a:rPr lang="tr-TR" sz="2000" b="1">
                <a:latin typeface="Calibri" pitchFamily="34" charset="0"/>
              </a:rPr>
              <a:t>2- YÖNETİM KURULU, 4 İŞ GÜNÜ İÇİNDE GENEL KURULU TOPLANTIYA ÇAĞIRACAK, ANCAK İSTİFA ETMEYECEKTİR. </a:t>
            </a:r>
          </a:p>
          <a:p>
            <a:pPr algn="just" eaLnBrk="1" hangingPunct="1"/>
            <a:endParaRPr lang="tr-TR" sz="2000" b="1">
              <a:latin typeface="Calibri" pitchFamily="34" charset="0"/>
            </a:endParaRPr>
          </a:p>
          <a:p>
            <a:pPr algn="just" eaLnBrk="1" hangingPunct="1"/>
            <a:r>
              <a:rPr lang="tr-TR" sz="2000" b="1">
                <a:latin typeface="Calibri" pitchFamily="34" charset="0"/>
              </a:rPr>
              <a:t>3- GENEL KURUL YENİ BİR YÖNETİM KURULU SEÇECEK, ESAS SÖZLEŞMEDE AKSİ ÖNGÖRÜLMEMİŞSE ESKİ YÖNETİM KURULU ÜYELERİ YENİDEN SEÇİLEBİLECEKLERDİR.</a:t>
            </a:r>
          </a:p>
        </p:txBody>
      </p:sp>
      <p:sp>
        <p:nvSpPr>
          <p:cNvPr id="12291" name="Metin kutusu 4"/>
          <p:cNvSpPr txBox="1">
            <a:spLocks noChangeArrowheads="1"/>
          </p:cNvSpPr>
          <p:nvPr/>
        </p:nvSpPr>
        <p:spPr bwMode="auto">
          <a:xfrm>
            <a:off x="2408238" y="765175"/>
            <a:ext cx="451167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tr-TR" sz="2400" b="1">
                <a:solidFill>
                  <a:srgbClr val="C00000"/>
                </a:solidFill>
                <a:latin typeface="Calibri" pitchFamily="34" charset="0"/>
              </a:rPr>
              <a:t>DENETÇİ GÖRÜŞÜ SONUÇLARININ</a:t>
            </a:r>
          </a:p>
          <a:p>
            <a:pPr algn="ctr" eaLnBrk="1" hangingPunct="1"/>
            <a:r>
              <a:rPr lang="tr-TR" sz="2400" b="1">
                <a:solidFill>
                  <a:srgbClr val="C00000"/>
                </a:solidFill>
                <a:latin typeface="Calibri" pitchFamily="34" charset="0"/>
              </a:rPr>
              <a:t>YENİDEN DÜZENLENMESİ</a:t>
            </a:r>
          </a:p>
        </p:txBody>
      </p:sp>
      <p:cxnSp>
        <p:nvCxnSpPr>
          <p:cNvPr id="6" name="Düz Bağlayıcı 5"/>
          <p:cNvCxnSpPr/>
          <p:nvPr/>
        </p:nvCxnSpPr>
        <p:spPr>
          <a:xfrm>
            <a:off x="2408238" y="1595438"/>
            <a:ext cx="4511675" cy="0"/>
          </a:xfrm>
          <a:prstGeom prst="line">
            <a:avLst/>
          </a:prstGeom>
        </p:spPr>
        <p:style>
          <a:lnRef idx="3">
            <a:schemeClr val="accent5"/>
          </a:lnRef>
          <a:fillRef idx="0">
            <a:schemeClr val="accent5"/>
          </a:fillRef>
          <a:effectRef idx="2">
            <a:schemeClr val="accent5"/>
          </a:effectRef>
          <a:fontRef idx="minor">
            <a:schemeClr val="tx1"/>
          </a:fontRef>
        </p:style>
      </p:cxnSp>
      <p:sp>
        <p:nvSpPr>
          <p:cNvPr id="8" name="Çerçeve 7"/>
          <p:cNvSpPr/>
          <p:nvPr/>
        </p:nvSpPr>
        <p:spPr>
          <a:xfrm>
            <a:off x="107950" y="115888"/>
            <a:ext cx="8928100" cy="6626225"/>
          </a:xfrm>
          <a:prstGeom prst="frame">
            <a:avLst>
              <a:gd name="adj1" fmla="val 2379"/>
            </a:avLst>
          </a:prstGeom>
        </p:spPr>
        <p:style>
          <a:lnRef idx="1">
            <a:schemeClr val="accent5"/>
          </a:lnRef>
          <a:fillRef idx="3">
            <a:schemeClr val="accent5"/>
          </a:fillRef>
          <a:effectRef idx="2">
            <a:schemeClr val="accent5"/>
          </a:effectRef>
          <a:fontRef idx="minor">
            <a:schemeClr val="lt1"/>
          </a:fontRef>
        </p:style>
        <p:txBody>
          <a:bodyPr anchor="ctr"/>
          <a:lstStyle/>
          <a:p>
            <a:pPr algn="ctr" fontAlgn="auto">
              <a:spcBef>
                <a:spcPts val="0"/>
              </a:spcBef>
              <a:spcAft>
                <a:spcPts val="0"/>
              </a:spcAft>
              <a:defRPr/>
            </a:pPr>
            <a:endParaRPr lang="tr-TR">
              <a:solidFill>
                <a:schemeClr val="tx1"/>
              </a:solidFill>
            </a:endParaRPr>
          </a:p>
        </p:txBody>
      </p:sp>
      <p:pic>
        <p:nvPicPr>
          <p:cNvPr id="9" name="Resim 8"/>
          <p:cNvPicPr>
            <a:picLocks noChangeAspect="1"/>
          </p:cNvPicPr>
          <p:nvPr/>
        </p:nvPicPr>
        <p:blipFill>
          <a:blip r:embed="rId2" cstate="print">
            <a:extLst/>
          </a:blip>
          <a:stretch>
            <a:fillRect/>
          </a:stretch>
        </p:blipFill>
        <p:spPr>
          <a:xfrm>
            <a:off x="323528" y="383468"/>
            <a:ext cx="1224136" cy="122413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 name="Slayt Numarası Yer Tutucusu 3"/>
          <p:cNvSpPr>
            <a:spLocks noGrp="1"/>
          </p:cNvSpPr>
          <p:nvPr>
            <p:ph type="sldNum" sz="quarter" idx="12"/>
          </p:nvPr>
        </p:nvSpPr>
        <p:spPr/>
        <p:txBody>
          <a:bodyPr/>
          <a:lstStyle/>
          <a:p>
            <a:pPr>
              <a:defRPr/>
            </a:pPr>
            <a:fld id="{596D4925-6FE9-4419-9F70-F35636FF449E}" type="slidenum">
              <a:rPr lang="tr-TR"/>
              <a:pPr>
                <a:defRPr/>
              </a:pPr>
              <a:t>11</a:t>
            </a:fld>
            <a:endParaRPr lang="tr-T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755650" y="1484313"/>
            <a:ext cx="7848600" cy="5202237"/>
          </a:xfrm>
          <a:prstGeom prst="rect">
            <a:avLst/>
          </a:prstGeom>
          <a:noFill/>
        </p:spPr>
        <p:txBody>
          <a:bodyPr>
            <a:spAutoFit/>
          </a:bodyPr>
          <a:lstStyle/>
          <a:p>
            <a:pPr fontAlgn="auto">
              <a:spcBef>
                <a:spcPts val="0"/>
              </a:spcBef>
              <a:spcAft>
                <a:spcPts val="0"/>
              </a:spcAft>
              <a:defRPr/>
            </a:pPr>
            <a:r>
              <a:rPr lang="tr-TR" sz="2000" b="1" dirty="0">
                <a:latin typeface="+mn-lt"/>
                <a:cs typeface="+mn-cs"/>
              </a:rPr>
              <a:t>%50’DEN FAZLA KAMU PAYI OLAN ŞİRKETLERDE, KAMU ALEYHİNE İMTİYAZ TESİS EDİLMESİ ÖNLENMİŞTİR.</a:t>
            </a:r>
          </a:p>
          <a:p>
            <a:pPr fontAlgn="auto">
              <a:spcBef>
                <a:spcPts val="0"/>
              </a:spcBef>
              <a:spcAft>
                <a:spcPts val="0"/>
              </a:spcAft>
              <a:defRPr/>
            </a:pPr>
            <a:endParaRPr lang="tr-TR" sz="2000" b="1" dirty="0">
              <a:latin typeface="+mn-lt"/>
              <a:cs typeface="+mn-cs"/>
            </a:endParaRPr>
          </a:p>
          <a:p>
            <a:pPr marL="342900" indent="-342900" algn="just">
              <a:spcBef>
                <a:spcPct val="20000"/>
              </a:spcBef>
              <a:buFont typeface="Arial" pitchFamily="34" charset="0"/>
              <a:buChar char="•"/>
              <a:defRPr/>
            </a:pPr>
            <a:r>
              <a:rPr lang="tr-TR" sz="2000" b="1" dirty="0">
                <a:latin typeface="Calibri" pitchFamily="34" charset="0"/>
              </a:rPr>
              <a:t>SERMAYESİNİN YARISINDAN FAZLASI TEK BAŞINA VEYA BİRLİKTE; DEVLET, İL ÖZEL İDARESİ, BELEDİYE VE DİĞER KAMU TÜZEL KİŞİLERİ, SENDİKALAR, DERNEKLER, VAKIFLAR, KOOPERATİFLER VE BUNLARIN ÜST KURULUŞLARINA AİT ANONİM ŞİRKETLERDE VE BU ŞİRKETLERİN AYNI ORANDA SERMAYE PAYINA SAHİP OLDUKLARI İŞTİRAKLERİNDE, BUNLARIN ALEYHİNE İMTİYAZ OLUŞTURULMASI YASAKLANMIŞTIR. </a:t>
            </a:r>
          </a:p>
          <a:p>
            <a:pPr marL="342900" indent="-342900" algn="just">
              <a:spcBef>
                <a:spcPct val="20000"/>
              </a:spcBef>
              <a:buFont typeface="Arial" pitchFamily="34" charset="0"/>
              <a:buChar char="•"/>
              <a:defRPr/>
            </a:pPr>
            <a:r>
              <a:rPr lang="tr-TR" sz="2000" b="1" dirty="0">
                <a:latin typeface="Calibri" pitchFamily="34" charset="0"/>
              </a:rPr>
              <a:t>PAYLARI BORSADA İŞLEM GÖREN ŞİRKETLER, BANKALAR KANUNUNA TÂBİ KREDİ KURULUŞLARI VE FİNANSAL KURULUŞLAR BU YASAKLAMANIN DIŞINDA TUTULMUŞTUR.</a:t>
            </a:r>
          </a:p>
          <a:p>
            <a:pPr marL="342900" indent="-342900" algn="just">
              <a:spcBef>
                <a:spcPct val="20000"/>
              </a:spcBef>
              <a:buFont typeface="Arial" pitchFamily="34" charset="0"/>
              <a:buChar char="•"/>
              <a:defRPr/>
            </a:pPr>
            <a:r>
              <a:rPr lang="tr-TR" sz="2000" b="1" dirty="0">
                <a:latin typeface="Calibri" pitchFamily="34" charset="0"/>
              </a:rPr>
              <a:t>DÜZENLEMENİN 6102 SAYILI TÜRK TİCARET KANUNU’NUN YÜRÜRLÜĞE GİRMESİNDEN SONRA DA KORUNMASI VE MADDEDE BELİRTİLEN TÜZEL KİŞİLER ALEYHİNE İMTİYAZ </a:t>
            </a:r>
            <a:r>
              <a:rPr lang="tr-TR" sz="2000" b="1" u="sng" dirty="0">
                <a:latin typeface="Calibri" pitchFamily="34" charset="0"/>
              </a:rPr>
              <a:t>OLUŞTURULMAMASI</a:t>
            </a:r>
            <a:r>
              <a:rPr lang="tr-TR" sz="2000" b="1" dirty="0">
                <a:latin typeface="Calibri" pitchFamily="34" charset="0"/>
              </a:rPr>
              <a:t> İÇİN 478’İNCİ MADDEYE BİR FIKRA EKLENMİŞTİR.</a:t>
            </a:r>
            <a:endParaRPr lang="en-US" sz="2000" b="1" dirty="0">
              <a:latin typeface="Calibri" pitchFamily="34" charset="0"/>
            </a:endParaRPr>
          </a:p>
        </p:txBody>
      </p:sp>
      <p:sp>
        <p:nvSpPr>
          <p:cNvPr id="13315" name="Metin kutusu 4"/>
          <p:cNvSpPr txBox="1">
            <a:spLocks noChangeArrowheads="1"/>
          </p:cNvSpPr>
          <p:nvPr/>
        </p:nvSpPr>
        <p:spPr bwMode="auto">
          <a:xfrm>
            <a:off x="2414588" y="765175"/>
            <a:ext cx="44989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tr-TR" sz="2400" b="1">
                <a:solidFill>
                  <a:srgbClr val="C00000"/>
                </a:solidFill>
                <a:latin typeface="Calibri" pitchFamily="34" charset="0"/>
              </a:rPr>
              <a:t>İMTİYAZA İLİŞKİN DÜZENLEMELER</a:t>
            </a:r>
          </a:p>
        </p:txBody>
      </p:sp>
      <p:cxnSp>
        <p:nvCxnSpPr>
          <p:cNvPr id="6" name="Düz Bağlayıcı 5"/>
          <p:cNvCxnSpPr/>
          <p:nvPr/>
        </p:nvCxnSpPr>
        <p:spPr>
          <a:xfrm>
            <a:off x="2414588" y="1227138"/>
            <a:ext cx="4498975" cy="0"/>
          </a:xfrm>
          <a:prstGeom prst="line">
            <a:avLst/>
          </a:prstGeom>
        </p:spPr>
        <p:style>
          <a:lnRef idx="3">
            <a:schemeClr val="accent5"/>
          </a:lnRef>
          <a:fillRef idx="0">
            <a:schemeClr val="accent5"/>
          </a:fillRef>
          <a:effectRef idx="2">
            <a:schemeClr val="accent5"/>
          </a:effectRef>
          <a:fontRef idx="minor">
            <a:schemeClr val="tx1"/>
          </a:fontRef>
        </p:style>
      </p:cxnSp>
      <p:sp>
        <p:nvSpPr>
          <p:cNvPr id="8" name="Çerçeve 7"/>
          <p:cNvSpPr/>
          <p:nvPr/>
        </p:nvSpPr>
        <p:spPr>
          <a:xfrm>
            <a:off x="107950" y="115888"/>
            <a:ext cx="8928100" cy="6626225"/>
          </a:xfrm>
          <a:prstGeom prst="frame">
            <a:avLst>
              <a:gd name="adj1" fmla="val 2379"/>
            </a:avLst>
          </a:prstGeom>
        </p:spPr>
        <p:style>
          <a:lnRef idx="1">
            <a:schemeClr val="accent5"/>
          </a:lnRef>
          <a:fillRef idx="3">
            <a:schemeClr val="accent5"/>
          </a:fillRef>
          <a:effectRef idx="2">
            <a:schemeClr val="accent5"/>
          </a:effectRef>
          <a:fontRef idx="minor">
            <a:schemeClr val="lt1"/>
          </a:fontRef>
        </p:style>
        <p:txBody>
          <a:bodyPr anchor="ctr"/>
          <a:lstStyle/>
          <a:p>
            <a:pPr algn="ctr" fontAlgn="auto">
              <a:spcBef>
                <a:spcPts val="0"/>
              </a:spcBef>
              <a:spcAft>
                <a:spcPts val="0"/>
              </a:spcAft>
              <a:defRPr/>
            </a:pPr>
            <a:endParaRPr lang="tr-TR">
              <a:solidFill>
                <a:schemeClr val="tx1"/>
              </a:solidFill>
            </a:endParaRPr>
          </a:p>
        </p:txBody>
      </p:sp>
      <p:pic>
        <p:nvPicPr>
          <p:cNvPr id="9" name="Resim 8"/>
          <p:cNvPicPr>
            <a:picLocks noChangeAspect="1"/>
          </p:cNvPicPr>
          <p:nvPr/>
        </p:nvPicPr>
        <p:blipFill>
          <a:blip r:embed="rId2" cstate="print">
            <a:extLst/>
          </a:blip>
          <a:stretch>
            <a:fillRect/>
          </a:stretch>
        </p:blipFill>
        <p:spPr>
          <a:xfrm>
            <a:off x="323528" y="383468"/>
            <a:ext cx="1224136" cy="122413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 name="Slayt Numarası Yer Tutucusu 3"/>
          <p:cNvSpPr>
            <a:spLocks noGrp="1"/>
          </p:cNvSpPr>
          <p:nvPr>
            <p:ph type="sldNum" sz="quarter" idx="12"/>
          </p:nvPr>
        </p:nvSpPr>
        <p:spPr/>
        <p:txBody>
          <a:bodyPr/>
          <a:lstStyle/>
          <a:p>
            <a:pPr>
              <a:defRPr/>
            </a:pPr>
            <a:fld id="{FF1CB85D-E0C2-4862-A6CF-01211297A889}" type="slidenum">
              <a:rPr lang="tr-TR"/>
              <a:pPr>
                <a:defRPr/>
              </a:pPr>
              <a:t>12</a:t>
            </a:fld>
            <a:endParaRPr lang="tr-T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755650" y="1830388"/>
            <a:ext cx="7848600" cy="4092575"/>
          </a:xfrm>
          <a:prstGeom prst="rect">
            <a:avLst/>
          </a:prstGeom>
          <a:noFill/>
        </p:spPr>
        <p:txBody>
          <a:bodyPr>
            <a:spAutoFit/>
          </a:bodyPr>
          <a:lstStyle/>
          <a:p>
            <a:pPr marL="285750" indent="-285750" fontAlgn="auto">
              <a:spcBef>
                <a:spcPts val="0"/>
              </a:spcBef>
              <a:spcAft>
                <a:spcPts val="0"/>
              </a:spcAft>
              <a:buFont typeface="Arial" pitchFamily="34" charset="0"/>
              <a:buChar char="•"/>
              <a:defRPr/>
            </a:pPr>
            <a:r>
              <a:rPr lang="tr-TR" sz="2000" b="1" dirty="0">
                <a:latin typeface="+mn-lt"/>
                <a:cs typeface="+mn-cs"/>
              </a:rPr>
              <a:t>KURUCULARIN,</a:t>
            </a:r>
          </a:p>
          <a:p>
            <a:pPr marL="285750" indent="-285750" fontAlgn="auto">
              <a:spcBef>
                <a:spcPts val="0"/>
              </a:spcBef>
              <a:spcAft>
                <a:spcPts val="0"/>
              </a:spcAft>
              <a:buFont typeface="Arial" pitchFamily="34" charset="0"/>
              <a:buChar char="•"/>
              <a:defRPr/>
            </a:pPr>
            <a:r>
              <a:rPr lang="tr-TR" sz="2000" b="1" dirty="0">
                <a:latin typeface="+mn-lt"/>
                <a:cs typeface="+mn-cs"/>
              </a:rPr>
              <a:t>YÖNETİM KURULU ÜYELERİNİN,</a:t>
            </a:r>
          </a:p>
          <a:p>
            <a:pPr marL="285750" indent="-285750" fontAlgn="auto">
              <a:spcBef>
                <a:spcPts val="0"/>
              </a:spcBef>
              <a:spcAft>
                <a:spcPts val="0"/>
              </a:spcAft>
              <a:buFont typeface="Arial" pitchFamily="34" charset="0"/>
              <a:buChar char="•"/>
              <a:defRPr/>
            </a:pPr>
            <a:r>
              <a:rPr lang="tr-TR" sz="2000" b="1" dirty="0">
                <a:latin typeface="+mn-lt"/>
                <a:cs typeface="+mn-cs"/>
              </a:rPr>
              <a:t>TASFİYE MEMURLARININ</a:t>
            </a:r>
          </a:p>
          <a:p>
            <a:pPr fontAlgn="auto">
              <a:spcBef>
                <a:spcPts val="0"/>
              </a:spcBef>
              <a:spcAft>
                <a:spcPts val="0"/>
              </a:spcAft>
              <a:defRPr/>
            </a:pPr>
            <a:r>
              <a:rPr lang="tr-TR" sz="2000" b="1" dirty="0">
                <a:latin typeface="+mn-lt"/>
                <a:cs typeface="+mn-cs"/>
              </a:rPr>
              <a:t>SEBEP OLDUKLARI ZARARLARDA, </a:t>
            </a:r>
            <a:r>
              <a:rPr lang="tr-TR" sz="2000" b="1" dirty="0">
                <a:solidFill>
                  <a:srgbClr val="FF0000"/>
                </a:solidFill>
                <a:latin typeface="+mn-lt"/>
                <a:cs typeface="+mn-cs"/>
              </a:rPr>
              <a:t>KUSURU İSPAT YÜKÜ</a:t>
            </a:r>
            <a:r>
              <a:rPr lang="tr-TR" sz="2000" b="1" dirty="0">
                <a:latin typeface="+mn-lt"/>
                <a:cs typeface="+mn-cs"/>
              </a:rPr>
              <a:t> YENİDEN DÜZENLENMİŞTİR.</a:t>
            </a:r>
          </a:p>
          <a:p>
            <a:pPr fontAlgn="auto">
              <a:spcBef>
                <a:spcPts val="0"/>
              </a:spcBef>
              <a:spcAft>
                <a:spcPts val="0"/>
              </a:spcAft>
              <a:defRPr/>
            </a:pPr>
            <a:endParaRPr lang="tr-TR" sz="2000" b="1" dirty="0">
              <a:latin typeface="+mn-lt"/>
              <a:cs typeface="+mn-cs"/>
            </a:endParaRPr>
          </a:p>
          <a:p>
            <a:pPr marL="285750" indent="-285750" fontAlgn="auto">
              <a:spcBef>
                <a:spcPts val="0"/>
              </a:spcBef>
              <a:spcAft>
                <a:spcPts val="0"/>
              </a:spcAft>
              <a:buFont typeface="Arial" pitchFamily="34" charset="0"/>
              <a:buChar char="•"/>
              <a:defRPr/>
            </a:pPr>
            <a:r>
              <a:rPr lang="tr-TR" sz="2000" b="1" dirty="0">
                <a:latin typeface="Calibri" pitchFamily="34" charset="0"/>
              </a:rPr>
              <a:t>KURUCULAR, YÖNETİM KURULU ÜYELERİ, YÖNETİCİLER VE TASFİYE MEMURLARI, KANUNDAN VE ESAS SÖZLEŞMEDEN DOĞAN YÜKÜMLÜLÜKLERİNİ KUSURLARIYLA İHLAL ETTİKLERİ TAKDİRDE ŞİRKETE, PAY SAHİPLERİNE VE ŞİRKET ALACAKLILARINA KARŞI VERDİKLERİ ZARARDAN SORUMLU OLACAKLARDIR.</a:t>
            </a:r>
          </a:p>
          <a:p>
            <a:pPr fontAlgn="auto">
              <a:spcBef>
                <a:spcPts val="0"/>
              </a:spcBef>
              <a:spcAft>
                <a:spcPts val="0"/>
              </a:spcAft>
              <a:defRPr/>
            </a:pPr>
            <a:r>
              <a:rPr lang="tr-TR" sz="2000" b="1" dirty="0">
                <a:latin typeface="Calibri" pitchFamily="34" charset="0"/>
              </a:rPr>
              <a:t>     BU DURUMDA KUSURU İDDİA EDEN İSPATLAYACAKTIR.</a:t>
            </a:r>
          </a:p>
          <a:p>
            <a:pPr marL="285750" indent="-285750" fontAlgn="auto">
              <a:spcBef>
                <a:spcPts val="0"/>
              </a:spcBef>
              <a:spcAft>
                <a:spcPts val="0"/>
              </a:spcAft>
              <a:buFont typeface="Arial" pitchFamily="34" charset="0"/>
              <a:buChar char="•"/>
              <a:defRPr/>
            </a:pPr>
            <a:endParaRPr lang="tr-TR" sz="2000" b="1" dirty="0">
              <a:latin typeface="+mn-lt"/>
              <a:cs typeface="+mn-cs"/>
            </a:endParaRPr>
          </a:p>
        </p:txBody>
      </p:sp>
      <p:sp>
        <p:nvSpPr>
          <p:cNvPr id="14339" name="Metin kutusu 4"/>
          <p:cNvSpPr txBox="1">
            <a:spLocks noChangeArrowheads="1"/>
          </p:cNvSpPr>
          <p:nvPr/>
        </p:nvSpPr>
        <p:spPr bwMode="auto">
          <a:xfrm>
            <a:off x="1830388" y="765175"/>
            <a:ext cx="56673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tr-TR" sz="2400" b="1">
                <a:solidFill>
                  <a:srgbClr val="C00000"/>
                </a:solidFill>
                <a:latin typeface="Calibri" pitchFamily="34" charset="0"/>
              </a:rPr>
              <a:t>KUSUR VE ZARARA İLİŞKİN DÜZENLEMELER</a:t>
            </a:r>
          </a:p>
        </p:txBody>
      </p:sp>
      <p:cxnSp>
        <p:nvCxnSpPr>
          <p:cNvPr id="6" name="Düz Bağlayıcı 5"/>
          <p:cNvCxnSpPr/>
          <p:nvPr/>
        </p:nvCxnSpPr>
        <p:spPr>
          <a:xfrm>
            <a:off x="1830388" y="1227138"/>
            <a:ext cx="5667375" cy="0"/>
          </a:xfrm>
          <a:prstGeom prst="line">
            <a:avLst/>
          </a:prstGeom>
        </p:spPr>
        <p:style>
          <a:lnRef idx="3">
            <a:schemeClr val="accent5"/>
          </a:lnRef>
          <a:fillRef idx="0">
            <a:schemeClr val="accent5"/>
          </a:fillRef>
          <a:effectRef idx="2">
            <a:schemeClr val="accent5"/>
          </a:effectRef>
          <a:fontRef idx="minor">
            <a:schemeClr val="tx1"/>
          </a:fontRef>
        </p:style>
      </p:cxnSp>
      <p:sp>
        <p:nvSpPr>
          <p:cNvPr id="8" name="Çerçeve 7"/>
          <p:cNvSpPr/>
          <p:nvPr/>
        </p:nvSpPr>
        <p:spPr>
          <a:xfrm>
            <a:off x="107950" y="115888"/>
            <a:ext cx="8928100" cy="6626225"/>
          </a:xfrm>
          <a:prstGeom prst="frame">
            <a:avLst>
              <a:gd name="adj1" fmla="val 2379"/>
            </a:avLst>
          </a:prstGeom>
        </p:spPr>
        <p:style>
          <a:lnRef idx="1">
            <a:schemeClr val="accent5"/>
          </a:lnRef>
          <a:fillRef idx="3">
            <a:schemeClr val="accent5"/>
          </a:fillRef>
          <a:effectRef idx="2">
            <a:schemeClr val="accent5"/>
          </a:effectRef>
          <a:fontRef idx="minor">
            <a:schemeClr val="lt1"/>
          </a:fontRef>
        </p:style>
        <p:txBody>
          <a:bodyPr anchor="ctr"/>
          <a:lstStyle/>
          <a:p>
            <a:pPr algn="ctr" fontAlgn="auto">
              <a:spcBef>
                <a:spcPts val="0"/>
              </a:spcBef>
              <a:spcAft>
                <a:spcPts val="0"/>
              </a:spcAft>
              <a:defRPr/>
            </a:pPr>
            <a:endParaRPr lang="tr-TR">
              <a:solidFill>
                <a:schemeClr val="tx1"/>
              </a:solidFill>
            </a:endParaRPr>
          </a:p>
        </p:txBody>
      </p:sp>
      <p:pic>
        <p:nvPicPr>
          <p:cNvPr id="9" name="Resim 8"/>
          <p:cNvPicPr>
            <a:picLocks noChangeAspect="1"/>
          </p:cNvPicPr>
          <p:nvPr/>
        </p:nvPicPr>
        <p:blipFill>
          <a:blip r:embed="rId2" cstate="print">
            <a:extLst/>
          </a:blip>
          <a:stretch>
            <a:fillRect/>
          </a:stretch>
        </p:blipFill>
        <p:spPr>
          <a:xfrm>
            <a:off x="323528" y="383468"/>
            <a:ext cx="1224136" cy="122413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 name="Slayt Numarası Yer Tutucusu 3"/>
          <p:cNvSpPr>
            <a:spLocks noGrp="1"/>
          </p:cNvSpPr>
          <p:nvPr>
            <p:ph type="sldNum" sz="quarter" idx="12"/>
          </p:nvPr>
        </p:nvSpPr>
        <p:spPr/>
        <p:txBody>
          <a:bodyPr/>
          <a:lstStyle/>
          <a:p>
            <a:pPr>
              <a:defRPr/>
            </a:pPr>
            <a:fld id="{B9BCAB21-A602-43C6-9594-506AA44165BF}" type="slidenum">
              <a:rPr lang="tr-TR"/>
              <a:pPr>
                <a:defRPr/>
              </a:pPr>
              <a:t>13</a:t>
            </a:fld>
            <a:endParaRPr lang="tr-T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Metin kutusu 2"/>
          <p:cNvSpPr txBox="1">
            <a:spLocks noChangeArrowheads="1"/>
          </p:cNvSpPr>
          <p:nvPr/>
        </p:nvSpPr>
        <p:spPr bwMode="auto">
          <a:xfrm>
            <a:off x="755650" y="1811338"/>
            <a:ext cx="7848600" cy="378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buFont typeface="Arial" charset="0"/>
              <a:buChar char="•"/>
            </a:pPr>
            <a:r>
              <a:rPr lang="tr-TR" sz="2000" b="1">
                <a:latin typeface="Calibri" pitchFamily="34" charset="0"/>
              </a:rPr>
              <a:t>KURULUŞTA VE SERMAYENİN ARTIRILMASINDA, SERMAYE PAYI BEDELLERİNİN ŞİRKETE </a:t>
            </a:r>
            <a:r>
              <a:rPr lang="tr-TR" sz="2000" b="1">
                <a:solidFill>
                  <a:srgbClr val="FF0000"/>
                </a:solidFill>
                <a:latin typeface="Calibri" pitchFamily="34" charset="0"/>
              </a:rPr>
              <a:t>DEFATEN</a:t>
            </a:r>
            <a:r>
              <a:rPr lang="tr-TR" sz="2000" b="1">
                <a:latin typeface="Calibri" pitchFamily="34" charset="0"/>
              </a:rPr>
              <a:t> ÖDENMESİNE İLİŞKİN DÜZENLEME SERMAYENİN DÖRTTE BİRİNİN KURULUŞ ANINDA, KALAN KISMININ İSE YİRMİDÖRT AYDA ÖDENMESİ ŞEKLİNDE DEĞİŞTİRİLMİŞTİR. </a:t>
            </a:r>
          </a:p>
          <a:p>
            <a:pPr eaLnBrk="1" hangingPunct="1">
              <a:buFont typeface="Arial" charset="0"/>
              <a:buChar char="•"/>
            </a:pPr>
            <a:endParaRPr lang="tr-TR" sz="2000" b="1">
              <a:latin typeface="Calibri" pitchFamily="34" charset="0"/>
            </a:endParaRPr>
          </a:p>
          <a:p>
            <a:pPr eaLnBrk="1" hangingPunct="1">
              <a:buFont typeface="Arial" charset="0"/>
              <a:buChar char="•"/>
            </a:pPr>
            <a:r>
              <a:rPr lang="tr-TR" sz="2000" b="1">
                <a:latin typeface="Calibri" pitchFamily="34" charset="0"/>
              </a:rPr>
              <a:t>ŞİRKET ORTAKLARININ ŞİRKETE VERDİĞİ BORÇLARIN İFLAS HALİNDE EN SON SIRADA ÖDENMESİ HÜKMÜ; ŞİRKETLERİN, ORTAKLAR TARAFINDAN MALİ AÇIDAN DESTEKLENMESİNİ ENGELLEYECEĞİ GEREKÇESİYLE KALDIRILMIŞTIR. </a:t>
            </a:r>
          </a:p>
          <a:p>
            <a:pPr eaLnBrk="1" hangingPunct="1">
              <a:buFont typeface="Arial" charset="0"/>
              <a:buChar char="•"/>
            </a:pPr>
            <a:endParaRPr lang="tr-TR" sz="2000" b="1">
              <a:latin typeface="Calibri" pitchFamily="34" charset="0"/>
            </a:endParaRPr>
          </a:p>
          <a:p>
            <a:pPr eaLnBrk="1" hangingPunct="1">
              <a:buFont typeface="Arial" charset="0"/>
              <a:buChar char="•"/>
            </a:pPr>
            <a:r>
              <a:rPr lang="tr-TR" sz="2000" b="1">
                <a:latin typeface="Calibri" pitchFamily="34" charset="0"/>
              </a:rPr>
              <a:t>LİMİTED ŞİRKET ORTAKLARINA DA ANONİM ŞİRKET ORTAKLARINDA OLDUĞU GİBİ KÂR PAYI AVANSI ALMA HAKKI TANINMIŞTIR.</a:t>
            </a:r>
          </a:p>
        </p:txBody>
      </p:sp>
      <p:sp>
        <p:nvSpPr>
          <p:cNvPr id="15363" name="Metin kutusu 4"/>
          <p:cNvSpPr txBox="1">
            <a:spLocks noChangeArrowheads="1"/>
          </p:cNvSpPr>
          <p:nvPr/>
        </p:nvSpPr>
        <p:spPr bwMode="auto">
          <a:xfrm>
            <a:off x="1730375" y="765175"/>
            <a:ext cx="5867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tr-TR" sz="2400" b="1">
                <a:solidFill>
                  <a:srgbClr val="C00000"/>
                </a:solidFill>
                <a:latin typeface="Calibri" pitchFamily="34" charset="0"/>
              </a:rPr>
              <a:t>LİMİTED ŞİRKETLERE İLİŞKİN DÜZENLEMELER</a:t>
            </a:r>
          </a:p>
        </p:txBody>
      </p:sp>
      <p:cxnSp>
        <p:nvCxnSpPr>
          <p:cNvPr id="6" name="Düz Bağlayıcı 5"/>
          <p:cNvCxnSpPr/>
          <p:nvPr/>
        </p:nvCxnSpPr>
        <p:spPr>
          <a:xfrm>
            <a:off x="1730375" y="1227138"/>
            <a:ext cx="5867400" cy="0"/>
          </a:xfrm>
          <a:prstGeom prst="line">
            <a:avLst/>
          </a:prstGeom>
        </p:spPr>
        <p:style>
          <a:lnRef idx="3">
            <a:schemeClr val="accent5"/>
          </a:lnRef>
          <a:fillRef idx="0">
            <a:schemeClr val="accent5"/>
          </a:fillRef>
          <a:effectRef idx="2">
            <a:schemeClr val="accent5"/>
          </a:effectRef>
          <a:fontRef idx="minor">
            <a:schemeClr val="tx1"/>
          </a:fontRef>
        </p:style>
      </p:cxnSp>
      <p:sp>
        <p:nvSpPr>
          <p:cNvPr id="8" name="Çerçeve 7"/>
          <p:cNvSpPr/>
          <p:nvPr/>
        </p:nvSpPr>
        <p:spPr>
          <a:xfrm>
            <a:off x="107950" y="115888"/>
            <a:ext cx="8928100" cy="6626225"/>
          </a:xfrm>
          <a:prstGeom prst="frame">
            <a:avLst>
              <a:gd name="adj1" fmla="val 2379"/>
            </a:avLst>
          </a:prstGeom>
        </p:spPr>
        <p:style>
          <a:lnRef idx="1">
            <a:schemeClr val="accent5"/>
          </a:lnRef>
          <a:fillRef idx="3">
            <a:schemeClr val="accent5"/>
          </a:fillRef>
          <a:effectRef idx="2">
            <a:schemeClr val="accent5"/>
          </a:effectRef>
          <a:fontRef idx="minor">
            <a:schemeClr val="lt1"/>
          </a:fontRef>
        </p:style>
        <p:txBody>
          <a:bodyPr anchor="ctr"/>
          <a:lstStyle/>
          <a:p>
            <a:pPr algn="ctr" fontAlgn="auto">
              <a:spcBef>
                <a:spcPts val="0"/>
              </a:spcBef>
              <a:spcAft>
                <a:spcPts val="0"/>
              </a:spcAft>
              <a:defRPr/>
            </a:pPr>
            <a:endParaRPr lang="tr-TR">
              <a:solidFill>
                <a:schemeClr val="tx1"/>
              </a:solidFill>
            </a:endParaRPr>
          </a:p>
        </p:txBody>
      </p:sp>
      <p:pic>
        <p:nvPicPr>
          <p:cNvPr id="9" name="Resim 8"/>
          <p:cNvPicPr>
            <a:picLocks noChangeAspect="1"/>
          </p:cNvPicPr>
          <p:nvPr/>
        </p:nvPicPr>
        <p:blipFill>
          <a:blip r:embed="rId2" cstate="print">
            <a:extLst/>
          </a:blip>
          <a:stretch>
            <a:fillRect/>
          </a:stretch>
        </p:blipFill>
        <p:spPr>
          <a:xfrm>
            <a:off x="323528" y="383468"/>
            <a:ext cx="1224136" cy="122413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 name="Slayt Numarası Yer Tutucusu 3"/>
          <p:cNvSpPr>
            <a:spLocks noGrp="1"/>
          </p:cNvSpPr>
          <p:nvPr>
            <p:ph type="sldNum" sz="quarter" idx="12"/>
          </p:nvPr>
        </p:nvSpPr>
        <p:spPr/>
        <p:txBody>
          <a:bodyPr/>
          <a:lstStyle/>
          <a:p>
            <a:pPr>
              <a:defRPr/>
            </a:pPr>
            <a:fld id="{6DAAB032-6972-4C8A-9AC9-27C4CD153A4D}" type="slidenum">
              <a:rPr lang="tr-TR"/>
              <a:pPr>
                <a:defRPr/>
              </a:pPr>
              <a:t>14</a:t>
            </a:fld>
            <a:endParaRPr lang="tr-T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Metin kutusu 2"/>
          <p:cNvSpPr txBox="1">
            <a:spLocks noChangeArrowheads="1"/>
          </p:cNvSpPr>
          <p:nvPr/>
        </p:nvSpPr>
        <p:spPr bwMode="auto">
          <a:xfrm>
            <a:off x="755650" y="1811338"/>
            <a:ext cx="7848600" cy="347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buFont typeface="Arial" charset="0"/>
              <a:buChar char="•"/>
            </a:pPr>
            <a:r>
              <a:rPr lang="tr-TR" sz="2000" b="1">
                <a:latin typeface="Calibri" pitchFamily="34" charset="0"/>
              </a:rPr>
              <a:t>BAKANLAR KURULU TARAFINDAN DENETİM KAPSAMINA ALINAN ŞİRKETLER, İNTERNET SİTESİ OLUŞTURMAK ZORUNDADIR. </a:t>
            </a:r>
          </a:p>
          <a:p>
            <a:pPr eaLnBrk="1" hangingPunct="1">
              <a:buFont typeface="Arial" charset="0"/>
              <a:buChar char="•"/>
            </a:pPr>
            <a:endParaRPr lang="tr-TR" sz="2000" b="1">
              <a:latin typeface="Calibri" pitchFamily="34" charset="0"/>
            </a:endParaRPr>
          </a:p>
          <a:p>
            <a:pPr eaLnBrk="1" hangingPunct="1">
              <a:buFont typeface="Arial" charset="0"/>
              <a:buChar char="•"/>
            </a:pPr>
            <a:r>
              <a:rPr lang="tr-TR" sz="2000" b="1">
                <a:latin typeface="Calibri" pitchFamily="34" charset="0"/>
              </a:rPr>
              <a:t>İNTERNET SİTESİNDE YAYIMLANACAK İÇERİK, BU KONUDA OLUŞAN KAYGILARI GİDERECEK ŞEKİLDE YENİDEN DÜZENLENEREK; ŞİRKETÇE KANUNEN YAPILMASI ZORUNLU OLAN İLANLAR OLARAK BELİRLENMİŞTİR.</a:t>
            </a:r>
          </a:p>
          <a:p>
            <a:pPr eaLnBrk="1" hangingPunct="1">
              <a:buFont typeface="Arial" charset="0"/>
              <a:buChar char="•"/>
            </a:pPr>
            <a:endParaRPr lang="tr-TR" sz="2000" b="1">
              <a:latin typeface="Calibri" pitchFamily="34" charset="0"/>
            </a:endParaRPr>
          </a:p>
          <a:p>
            <a:pPr eaLnBrk="1" hangingPunct="1">
              <a:buFont typeface="Arial" charset="0"/>
              <a:buChar char="•"/>
            </a:pPr>
            <a:r>
              <a:rPr lang="tr-TR" sz="2000" b="1">
                <a:latin typeface="Calibri" pitchFamily="34" charset="0"/>
              </a:rPr>
              <a:t>YALNIZCA KANUNEN YAPILMASI GEREKEN İLANLAR İNTERNET SİTESİNE KONACAKTIR. </a:t>
            </a:r>
            <a:r>
              <a:rPr lang="tr-TR" sz="2000">
                <a:latin typeface="Calibri" pitchFamily="34" charset="0"/>
              </a:rPr>
              <a:t>(YÖNETİM KURULU ÜYELERİ, ESAS SÖZLEŞME VE SÖZLEŞME DEĞİŞİKLİKLERİ,  SERMAYENİN ARTIRIMI GİBİ.) </a:t>
            </a:r>
          </a:p>
        </p:txBody>
      </p:sp>
      <p:sp>
        <p:nvSpPr>
          <p:cNvPr id="16387" name="Metin kutusu 4"/>
          <p:cNvSpPr txBox="1">
            <a:spLocks noChangeArrowheads="1"/>
          </p:cNvSpPr>
          <p:nvPr/>
        </p:nvSpPr>
        <p:spPr bwMode="auto">
          <a:xfrm>
            <a:off x="2192338" y="765175"/>
            <a:ext cx="494347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tr-TR" sz="2400" b="1">
                <a:solidFill>
                  <a:srgbClr val="C00000"/>
                </a:solidFill>
                <a:latin typeface="Calibri" pitchFamily="34" charset="0"/>
              </a:rPr>
              <a:t>İNTERNET SİTESİ OLUŞTURULMASINA</a:t>
            </a:r>
          </a:p>
          <a:p>
            <a:pPr algn="ctr" eaLnBrk="1" hangingPunct="1"/>
            <a:r>
              <a:rPr lang="tr-TR" sz="2400" b="1">
                <a:solidFill>
                  <a:srgbClr val="C00000"/>
                </a:solidFill>
                <a:latin typeface="Calibri" pitchFamily="34" charset="0"/>
              </a:rPr>
              <a:t>İLİŞKİN DÜZENLEMELER</a:t>
            </a:r>
          </a:p>
        </p:txBody>
      </p:sp>
      <p:cxnSp>
        <p:nvCxnSpPr>
          <p:cNvPr id="6" name="Düz Bağlayıcı 5"/>
          <p:cNvCxnSpPr/>
          <p:nvPr/>
        </p:nvCxnSpPr>
        <p:spPr>
          <a:xfrm>
            <a:off x="2192338" y="1595438"/>
            <a:ext cx="4943475" cy="0"/>
          </a:xfrm>
          <a:prstGeom prst="line">
            <a:avLst/>
          </a:prstGeom>
        </p:spPr>
        <p:style>
          <a:lnRef idx="3">
            <a:schemeClr val="accent5"/>
          </a:lnRef>
          <a:fillRef idx="0">
            <a:schemeClr val="accent5"/>
          </a:fillRef>
          <a:effectRef idx="2">
            <a:schemeClr val="accent5"/>
          </a:effectRef>
          <a:fontRef idx="minor">
            <a:schemeClr val="tx1"/>
          </a:fontRef>
        </p:style>
      </p:cxnSp>
      <p:sp>
        <p:nvSpPr>
          <p:cNvPr id="8" name="Çerçeve 7"/>
          <p:cNvSpPr/>
          <p:nvPr/>
        </p:nvSpPr>
        <p:spPr>
          <a:xfrm>
            <a:off x="107950" y="115888"/>
            <a:ext cx="8928100" cy="6626225"/>
          </a:xfrm>
          <a:prstGeom prst="frame">
            <a:avLst>
              <a:gd name="adj1" fmla="val 2379"/>
            </a:avLst>
          </a:prstGeom>
        </p:spPr>
        <p:style>
          <a:lnRef idx="1">
            <a:schemeClr val="accent5"/>
          </a:lnRef>
          <a:fillRef idx="3">
            <a:schemeClr val="accent5"/>
          </a:fillRef>
          <a:effectRef idx="2">
            <a:schemeClr val="accent5"/>
          </a:effectRef>
          <a:fontRef idx="minor">
            <a:schemeClr val="lt1"/>
          </a:fontRef>
        </p:style>
        <p:txBody>
          <a:bodyPr anchor="ctr"/>
          <a:lstStyle/>
          <a:p>
            <a:pPr algn="ctr" fontAlgn="auto">
              <a:spcBef>
                <a:spcPts val="0"/>
              </a:spcBef>
              <a:spcAft>
                <a:spcPts val="0"/>
              </a:spcAft>
              <a:defRPr/>
            </a:pPr>
            <a:endParaRPr lang="tr-TR">
              <a:solidFill>
                <a:schemeClr val="tx1"/>
              </a:solidFill>
            </a:endParaRPr>
          </a:p>
        </p:txBody>
      </p:sp>
      <p:pic>
        <p:nvPicPr>
          <p:cNvPr id="9" name="Resim 8"/>
          <p:cNvPicPr>
            <a:picLocks noChangeAspect="1"/>
          </p:cNvPicPr>
          <p:nvPr/>
        </p:nvPicPr>
        <p:blipFill>
          <a:blip r:embed="rId2" cstate="print">
            <a:extLst/>
          </a:blip>
          <a:stretch>
            <a:fillRect/>
          </a:stretch>
        </p:blipFill>
        <p:spPr>
          <a:xfrm>
            <a:off x="323528" y="383468"/>
            <a:ext cx="1224136" cy="122413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 name="Slayt Numarası Yer Tutucusu 3"/>
          <p:cNvSpPr>
            <a:spLocks noGrp="1"/>
          </p:cNvSpPr>
          <p:nvPr>
            <p:ph type="sldNum" sz="quarter" idx="12"/>
          </p:nvPr>
        </p:nvSpPr>
        <p:spPr/>
        <p:txBody>
          <a:bodyPr/>
          <a:lstStyle/>
          <a:p>
            <a:pPr>
              <a:defRPr/>
            </a:pPr>
            <a:fld id="{1E2FCC27-1C47-4591-BF05-0B720F58FCE1}" type="slidenum">
              <a:rPr lang="tr-TR"/>
              <a:pPr>
                <a:defRPr/>
              </a:pPr>
              <a:t>15</a:t>
            </a:fld>
            <a:endParaRPr lang="tr-T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755650" y="1817688"/>
            <a:ext cx="7848600" cy="2246312"/>
          </a:xfrm>
          <a:prstGeom prst="rect">
            <a:avLst/>
          </a:prstGeom>
          <a:noFill/>
        </p:spPr>
        <p:txBody>
          <a:bodyPr>
            <a:spAutoFit/>
          </a:bodyPr>
          <a:lstStyle/>
          <a:p>
            <a:pPr marL="285750" indent="-285750" fontAlgn="auto">
              <a:spcBef>
                <a:spcPts val="0"/>
              </a:spcBef>
              <a:spcAft>
                <a:spcPts val="0"/>
              </a:spcAft>
              <a:buFont typeface="Arial" pitchFamily="34" charset="0"/>
              <a:buChar char="•"/>
              <a:defRPr/>
            </a:pPr>
            <a:r>
              <a:rPr lang="tr-TR" sz="2000" b="1" dirty="0">
                <a:latin typeface="+mn-lt"/>
                <a:cs typeface="+mn-cs"/>
              </a:rPr>
              <a:t>SERMAYE PİYASASI KANUNU HÜKÜMLERİ SAKLI KALMAK KAYDIYLA, ŞİRKET KURMAK VEYA SERMAYESİNİ ARTIRMAK AMACIYLA HALKTAN PARA TOPLANMASI YASAKLANMIŞTIR.</a:t>
            </a:r>
          </a:p>
          <a:p>
            <a:pPr fontAlgn="auto">
              <a:spcBef>
                <a:spcPts val="0"/>
              </a:spcBef>
              <a:spcAft>
                <a:spcPts val="0"/>
              </a:spcAft>
              <a:defRPr/>
            </a:pPr>
            <a:endParaRPr lang="tr-TR" sz="2000" b="1" dirty="0">
              <a:latin typeface="+mn-lt"/>
              <a:cs typeface="+mn-cs"/>
            </a:endParaRPr>
          </a:p>
          <a:p>
            <a:pPr marL="285750" indent="-285750" fontAlgn="auto">
              <a:spcBef>
                <a:spcPts val="0"/>
              </a:spcBef>
              <a:spcAft>
                <a:spcPts val="0"/>
              </a:spcAft>
              <a:buFont typeface="Arial" pitchFamily="34" charset="0"/>
              <a:buChar char="•"/>
              <a:defRPr/>
            </a:pPr>
            <a:r>
              <a:rPr lang="tr-TR" sz="2000" b="1" dirty="0">
                <a:latin typeface="+mn-lt"/>
                <a:cs typeface="+mn-cs"/>
              </a:rPr>
              <a:t>BU HÜKME AYKIRILIĞIN YAPTIRIMI DA ALTI AYA KADAR HAPİS İKEN AĞIRLAŞTIRILMIŞ VE ALTI AYDAN İKİ YILA KADAR HAPİS ŞEKLİNDE YENİDEN DÜZENLENMİŞTİR. </a:t>
            </a:r>
          </a:p>
        </p:txBody>
      </p:sp>
      <p:sp>
        <p:nvSpPr>
          <p:cNvPr id="17411" name="Metin kutusu 4"/>
          <p:cNvSpPr txBox="1">
            <a:spLocks noChangeArrowheads="1"/>
          </p:cNvSpPr>
          <p:nvPr/>
        </p:nvSpPr>
        <p:spPr bwMode="auto">
          <a:xfrm>
            <a:off x="1516063" y="765175"/>
            <a:ext cx="62960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tr-TR" sz="2400" b="1">
                <a:solidFill>
                  <a:srgbClr val="C00000"/>
                </a:solidFill>
                <a:latin typeface="Calibri" pitchFamily="34" charset="0"/>
              </a:rPr>
              <a:t>PARA TOPLANMASINA İLİŞKİN DÜZENLEMELER</a:t>
            </a:r>
          </a:p>
        </p:txBody>
      </p:sp>
      <p:sp>
        <p:nvSpPr>
          <p:cNvPr id="8" name="Çerçeve 7"/>
          <p:cNvSpPr/>
          <p:nvPr/>
        </p:nvSpPr>
        <p:spPr>
          <a:xfrm>
            <a:off x="107950" y="115888"/>
            <a:ext cx="8928100" cy="6626225"/>
          </a:xfrm>
          <a:prstGeom prst="frame">
            <a:avLst>
              <a:gd name="adj1" fmla="val 2379"/>
            </a:avLst>
          </a:prstGeom>
        </p:spPr>
        <p:style>
          <a:lnRef idx="1">
            <a:schemeClr val="accent5"/>
          </a:lnRef>
          <a:fillRef idx="3">
            <a:schemeClr val="accent5"/>
          </a:fillRef>
          <a:effectRef idx="2">
            <a:schemeClr val="accent5"/>
          </a:effectRef>
          <a:fontRef idx="minor">
            <a:schemeClr val="lt1"/>
          </a:fontRef>
        </p:style>
        <p:txBody>
          <a:bodyPr anchor="ctr"/>
          <a:lstStyle/>
          <a:p>
            <a:pPr algn="ctr" fontAlgn="auto">
              <a:spcBef>
                <a:spcPts val="0"/>
              </a:spcBef>
              <a:spcAft>
                <a:spcPts val="0"/>
              </a:spcAft>
              <a:defRPr/>
            </a:pPr>
            <a:endParaRPr lang="tr-TR">
              <a:solidFill>
                <a:schemeClr val="tx1"/>
              </a:solidFill>
            </a:endParaRPr>
          </a:p>
        </p:txBody>
      </p:sp>
      <p:pic>
        <p:nvPicPr>
          <p:cNvPr id="9" name="Resim 8"/>
          <p:cNvPicPr>
            <a:picLocks noChangeAspect="1"/>
          </p:cNvPicPr>
          <p:nvPr/>
        </p:nvPicPr>
        <p:blipFill>
          <a:blip r:embed="rId2" cstate="print">
            <a:extLst/>
          </a:blip>
          <a:stretch>
            <a:fillRect/>
          </a:stretch>
        </p:blipFill>
        <p:spPr>
          <a:xfrm>
            <a:off x="323528" y="383468"/>
            <a:ext cx="1224136" cy="122413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cxnSp>
        <p:nvCxnSpPr>
          <p:cNvPr id="10" name="Düz Bağlayıcı 9"/>
          <p:cNvCxnSpPr/>
          <p:nvPr/>
        </p:nvCxnSpPr>
        <p:spPr>
          <a:xfrm>
            <a:off x="1763713" y="1227138"/>
            <a:ext cx="5832475" cy="0"/>
          </a:xfrm>
          <a:prstGeom prst="line">
            <a:avLst/>
          </a:prstGeom>
        </p:spPr>
        <p:style>
          <a:lnRef idx="3">
            <a:schemeClr val="accent5"/>
          </a:lnRef>
          <a:fillRef idx="0">
            <a:schemeClr val="accent5"/>
          </a:fillRef>
          <a:effectRef idx="2">
            <a:schemeClr val="accent5"/>
          </a:effectRef>
          <a:fontRef idx="minor">
            <a:schemeClr val="tx1"/>
          </a:fontRef>
        </p:style>
      </p:cxnSp>
      <p:sp>
        <p:nvSpPr>
          <p:cNvPr id="12" name="Slayt Numarası Yer Tutucusu 11"/>
          <p:cNvSpPr>
            <a:spLocks noGrp="1"/>
          </p:cNvSpPr>
          <p:nvPr>
            <p:ph type="sldNum" sz="quarter" idx="12"/>
          </p:nvPr>
        </p:nvSpPr>
        <p:spPr/>
        <p:txBody>
          <a:bodyPr/>
          <a:lstStyle/>
          <a:p>
            <a:pPr>
              <a:defRPr/>
            </a:pPr>
            <a:fld id="{5D88AD47-D5F2-4F5A-8A97-0F5B9A79D120}" type="slidenum">
              <a:rPr lang="tr-TR"/>
              <a:pPr>
                <a:defRPr/>
              </a:pPr>
              <a:t>16</a:t>
            </a:fld>
            <a:endParaRPr lang="tr-T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Metin kutusu 4"/>
          <p:cNvSpPr txBox="1">
            <a:spLocks noChangeArrowheads="1"/>
          </p:cNvSpPr>
          <p:nvPr/>
        </p:nvSpPr>
        <p:spPr bwMode="auto">
          <a:xfrm>
            <a:off x="2990850" y="765175"/>
            <a:ext cx="33464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tr-TR" sz="2400" b="1">
                <a:solidFill>
                  <a:srgbClr val="C00000"/>
                </a:solidFill>
                <a:latin typeface="Calibri" pitchFamily="34" charset="0"/>
              </a:rPr>
              <a:t>DİĞER DÜZENLEMELER-1</a:t>
            </a:r>
          </a:p>
        </p:txBody>
      </p:sp>
      <p:sp>
        <p:nvSpPr>
          <p:cNvPr id="8" name="Çerçeve 7"/>
          <p:cNvSpPr/>
          <p:nvPr/>
        </p:nvSpPr>
        <p:spPr>
          <a:xfrm>
            <a:off x="107950" y="115888"/>
            <a:ext cx="8928100" cy="6626225"/>
          </a:xfrm>
          <a:prstGeom prst="frame">
            <a:avLst>
              <a:gd name="adj1" fmla="val 2379"/>
            </a:avLst>
          </a:prstGeom>
        </p:spPr>
        <p:style>
          <a:lnRef idx="1">
            <a:schemeClr val="accent5"/>
          </a:lnRef>
          <a:fillRef idx="3">
            <a:schemeClr val="accent5"/>
          </a:fillRef>
          <a:effectRef idx="2">
            <a:schemeClr val="accent5"/>
          </a:effectRef>
          <a:fontRef idx="minor">
            <a:schemeClr val="lt1"/>
          </a:fontRef>
        </p:style>
        <p:txBody>
          <a:bodyPr anchor="ctr"/>
          <a:lstStyle/>
          <a:p>
            <a:pPr algn="ctr" fontAlgn="auto">
              <a:spcBef>
                <a:spcPts val="0"/>
              </a:spcBef>
              <a:spcAft>
                <a:spcPts val="0"/>
              </a:spcAft>
              <a:defRPr/>
            </a:pPr>
            <a:endParaRPr lang="tr-TR">
              <a:solidFill>
                <a:schemeClr val="tx1"/>
              </a:solidFill>
            </a:endParaRPr>
          </a:p>
        </p:txBody>
      </p:sp>
      <p:pic>
        <p:nvPicPr>
          <p:cNvPr id="9" name="Resim 8"/>
          <p:cNvPicPr>
            <a:picLocks noChangeAspect="1"/>
          </p:cNvPicPr>
          <p:nvPr/>
        </p:nvPicPr>
        <p:blipFill>
          <a:blip r:embed="rId2" cstate="print">
            <a:extLst/>
          </a:blip>
          <a:stretch>
            <a:fillRect/>
          </a:stretch>
        </p:blipFill>
        <p:spPr>
          <a:xfrm>
            <a:off x="323528" y="383468"/>
            <a:ext cx="1224136" cy="122413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8437" name="Metin kutusu 2"/>
          <p:cNvSpPr txBox="1">
            <a:spLocks noChangeArrowheads="1"/>
          </p:cNvSpPr>
          <p:nvPr/>
        </p:nvSpPr>
        <p:spPr bwMode="auto">
          <a:xfrm>
            <a:off x="611188" y="1581150"/>
            <a:ext cx="8137525" cy="477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tr-TR" sz="1900" b="1">
                <a:latin typeface="Calibri" pitchFamily="34" charset="0"/>
              </a:rPr>
              <a:t>1- MÜNFESİH OLAN VEYA MÜNFESİH SAYILAN ANONİM VE LİMİTED ŞİRKETLER İLE KOOPERATİFLERİN TASFİYESİNE VE BUNLARIN TİCARET SİCİLİ KAYITLARININ SİLİNMESİNE DAİR DÜZENLEME YAPILMIŞTIR.</a:t>
            </a:r>
          </a:p>
          <a:p>
            <a:pPr eaLnBrk="1" hangingPunct="1"/>
            <a:endParaRPr lang="tr-TR" sz="1900" b="1">
              <a:latin typeface="Calibri" pitchFamily="34" charset="0"/>
            </a:endParaRPr>
          </a:p>
          <a:p>
            <a:pPr eaLnBrk="1" hangingPunct="1"/>
            <a:r>
              <a:rPr lang="tr-TR" sz="1900" b="1">
                <a:latin typeface="Calibri" pitchFamily="34" charset="0"/>
              </a:rPr>
              <a:t>2- MAHKEMELER ARASINDA İŞ BÖLÜMÜNE YÖNELİK DÜZENLEME YAPILMIŞTIR. </a:t>
            </a:r>
          </a:p>
          <a:p>
            <a:pPr eaLnBrk="1" hangingPunct="1"/>
            <a:endParaRPr lang="tr-TR" sz="1900" b="1">
              <a:latin typeface="Calibri" pitchFamily="34" charset="0"/>
            </a:endParaRPr>
          </a:p>
          <a:p>
            <a:pPr eaLnBrk="1" hangingPunct="1"/>
            <a:r>
              <a:rPr lang="tr-TR" sz="1900" b="1">
                <a:latin typeface="Calibri" pitchFamily="34" charset="0"/>
              </a:rPr>
              <a:t>3- KANUNDA YAYIMLANMASI ÖNGÖRÜLEN 3 TÜZÜKTEN  1’İ BAKANLAR KURULUNCA YÜRÜRLÜĞE KONULACAK YÖNETMELİĞE, 2’Sİ DE GÜMRÜK VE TİCARET BAKANLIĞI TARAFINDAN YÜRÜRLÜĞE KONULACAK YÖNETMELİĞE DÖNÜŞTÜRÜLMÜŞTÜR.</a:t>
            </a:r>
          </a:p>
          <a:p>
            <a:pPr eaLnBrk="1" hangingPunct="1"/>
            <a:r>
              <a:rPr lang="tr-TR" sz="1900" b="1">
                <a:latin typeface="Calibri" pitchFamily="34" charset="0"/>
              </a:rPr>
              <a:t> </a:t>
            </a:r>
          </a:p>
          <a:p>
            <a:pPr eaLnBrk="1" hangingPunct="1"/>
            <a:r>
              <a:rPr lang="tr-TR" sz="1900" b="1">
                <a:latin typeface="Calibri" pitchFamily="34" charset="0"/>
              </a:rPr>
              <a:t>4-ELEKTRONİK ORTAMDA TUTULACAK TİCARET SİCİLİ KAYITLARININ KİŞİSEL VERİLERİN KORUNMASI ÇERÇEVESİNDE SAKLANMASI VE PAYLAŞIMI DÜZENLENMİŞTİR.</a:t>
            </a:r>
          </a:p>
          <a:p>
            <a:pPr eaLnBrk="1" hangingPunct="1"/>
            <a:endParaRPr lang="tr-TR" sz="1900" b="1">
              <a:latin typeface="Calibri" pitchFamily="34" charset="0"/>
            </a:endParaRPr>
          </a:p>
          <a:p>
            <a:pPr eaLnBrk="1" hangingPunct="1"/>
            <a:r>
              <a:rPr lang="tr-TR" sz="1900" b="1">
                <a:latin typeface="Calibri" pitchFamily="34" charset="0"/>
              </a:rPr>
              <a:t>5- İŞLEM DENETÇİLERİ KALDIRILMIŞTIR.</a:t>
            </a:r>
          </a:p>
        </p:txBody>
      </p:sp>
      <p:cxnSp>
        <p:nvCxnSpPr>
          <p:cNvPr id="10" name="Düz Bağlayıcı 9"/>
          <p:cNvCxnSpPr/>
          <p:nvPr/>
        </p:nvCxnSpPr>
        <p:spPr>
          <a:xfrm>
            <a:off x="1882775" y="1227138"/>
            <a:ext cx="5562600" cy="0"/>
          </a:xfrm>
          <a:prstGeom prst="line">
            <a:avLst/>
          </a:prstGeom>
        </p:spPr>
        <p:style>
          <a:lnRef idx="3">
            <a:schemeClr val="accent5"/>
          </a:lnRef>
          <a:fillRef idx="0">
            <a:schemeClr val="accent5"/>
          </a:fillRef>
          <a:effectRef idx="2">
            <a:schemeClr val="accent5"/>
          </a:effectRef>
          <a:fontRef idx="minor">
            <a:schemeClr val="tx1"/>
          </a:fontRef>
        </p:style>
      </p:cxnSp>
      <p:sp>
        <p:nvSpPr>
          <p:cNvPr id="4" name="Slayt Numarası Yer Tutucusu 3"/>
          <p:cNvSpPr>
            <a:spLocks noGrp="1"/>
          </p:cNvSpPr>
          <p:nvPr>
            <p:ph type="sldNum" sz="quarter" idx="12"/>
          </p:nvPr>
        </p:nvSpPr>
        <p:spPr/>
        <p:txBody>
          <a:bodyPr/>
          <a:lstStyle/>
          <a:p>
            <a:pPr>
              <a:defRPr/>
            </a:pPr>
            <a:fld id="{272CD495-823F-4E93-A812-EAF291570470}" type="slidenum">
              <a:rPr lang="tr-TR"/>
              <a:pPr>
                <a:defRPr/>
              </a:pPr>
              <a:t>17</a:t>
            </a:fld>
            <a:endParaRPr lang="tr-T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Metin kutusu 4"/>
          <p:cNvSpPr txBox="1">
            <a:spLocks noChangeArrowheads="1"/>
          </p:cNvSpPr>
          <p:nvPr/>
        </p:nvSpPr>
        <p:spPr bwMode="auto">
          <a:xfrm>
            <a:off x="2990850" y="765175"/>
            <a:ext cx="33464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tr-TR" sz="2400" b="1">
                <a:solidFill>
                  <a:srgbClr val="C00000"/>
                </a:solidFill>
                <a:latin typeface="Calibri" pitchFamily="34" charset="0"/>
              </a:rPr>
              <a:t>DİĞER DÜZENLEMELER-2</a:t>
            </a:r>
          </a:p>
        </p:txBody>
      </p:sp>
      <p:sp>
        <p:nvSpPr>
          <p:cNvPr id="8" name="Çerçeve 7"/>
          <p:cNvSpPr/>
          <p:nvPr/>
        </p:nvSpPr>
        <p:spPr>
          <a:xfrm>
            <a:off x="107950" y="115888"/>
            <a:ext cx="8928100" cy="6626225"/>
          </a:xfrm>
          <a:prstGeom prst="frame">
            <a:avLst>
              <a:gd name="adj1" fmla="val 2379"/>
            </a:avLst>
          </a:prstGeom>
        </p:spPr>
        <p:style>
          <a:lnRef idx="1">
            <a:schemeClr val="accent5"/>
          </a:lnRef>
          <a:fillRef idx="3">
            <a:schemeClr val="accent5"/>
          </a:fillRef>
          <a:effectRef idx="2">
            <a:schemeClr val="accent5"/>
          </a:effectRef>
          <a:fontRef idx="minor">
            <a:schemeClr val="lt1"/>
          </a:fontRef>
        </p:style>
        <p:txBody>
          <a:bodyPr anchor="ctr"/>
          <a:lstStyle/>
          <a:p>
            <a:pPr algn="ctr" fontAlgn="auto">
              <a:spcBef>
                <a:spcPts val="0"/>
              </a:spcBef>
              <a:spcAft>
                <a:spcPts val="0"/>
              </a:spcAft>
              <a:defRPr/>
            </a:pPr>
            <a:endParaRPr lang="tr-TR">
              <a:solidFill>
                <a:schemeClr val="tx1"/>
              </a:solidFill>
            </a:endParaRPr>
          </a:p>
        </p:txBody>
      </p:sp>
      <p:pic>
        <p:nvPicPr>
          <p:cNvPr id="9" name="Resim 8"/>
          <p:cNvPicPr>
            <a:picLocks noChangeAspect="1"/>
          </p:cNvPicPr>
          <p:nvPr/>
        </p:nvPicPr>
        <p:blipFill>
          <a:blip r:embed="rId2" cstate="print">
            <a:extLst/>
          </a:blip>
          <a:stretch>
            <a:fillRect/>
          </a:stretch>
        </p:blipFill>
        <p:spPr>
          <a:xfrm>
            <a:off x="323528" y="383468"/>
            <a:ext cx="1224136" cy="122413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9461" name="Metin kutusu 2"/>
          <p:cNvSpPr txBox="1">
            <a:spLocks noChangeArrowheads="1"/>
          </p:cNvSpPr>
          <p:nvPr/>
        </p:nvSpPr>
        <p:spPr bwMode="auto">
          <a:xfrm>
            <a:off x="611188" y="1581150"/>
            <a:ext cx="8008937" cy="501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tr-TR" sz="2000" b="1">
                <a:latin typeface="Calibri" pitchFamily="34" charset="0"/>
              </a:rPr>
              <a:t>7-KAMU GÖZETİMİ, MUHASEBE VE DENETİM STANDARTLARI KURUMUNUN YETKİSİNE YÖNELİK DÜZENLEMELER YAPILMIŞTIR.</a:t>
            </a:r>
          </a:p>
          <a:p>
            <a:pPr eaLnBrk="1" hangingPunct="1"/>
            <a:endParaRPr lang="tr-TR" sz="2000" b="1">
              <a:latin typeface="Calibri" pitchFamily="34" charset="0"/>
            </a:endParaRPr>
          </a:p>
          <a:p>
            <a:pPr eaLnBrk="1" hangingPunct="1"/>
            <a:r>
              <a:rPr lang="tr-TR" sz="2000" b="1">
                <a:latin typeface="Calibri" pitchFamily="34" charset="0"/>
              </a:rPr>
              <a:t>8-KÜÇÜK ÖLÇEKLİ ŞİRKETLERE TANINAN BAZI HAKLAR </a:t>
            </a:r>
            <a:r>
              <a:rPr lang="tr-TR" sz="2000">
                <a:latin typeface="Calibri" pitchFamily="34" charset="0"/>
              </a:rPr>
              <a:t>(TÜM ORTAKLARIN ONAYI HALİNDE, BİRLEŞME, BÖLÜNME VE TÜR DEĞİŞTİRME RAPORLARININ DÜZENLENMESİNDEN, İNCELENMESİNDEN VAZGEÇİLMESİ) </a:t>
            </a:r>
            <a:r>
              <a:rPr lang="tr-TR" sz="2000" b="1">
                <a:latin typeface="Calibri" pitchFamily="34" charset="0"/>
              </a:rPr>
              <a:t>ORTA ÖLÇEKLİ ŞİRKETLERE DE TANINMIŞTIR. </a:t>
            </a:r>
          </a:p>
          <a:p>
            <a:pPr eaLnBrk="1" hangingPunct="1"/>
            <a:endParaRPr lang="tr-TR" sz="2000">
              <a:latin typeface="Calibri" pitchFamily="34" charset="0"/>
            </a:endParaRPr>
          </a:p>
          <a:p>
            <a:pPr algn="just" eaLnBrk="1" hangingPunct="1"/>
            <a:r>
              <a:rPr lang="tr-TR" sz="2000" b="1">
                <a:latin typeface="Calibri" pitchFamily="34" charset="0"/>
              </a:rPr>
              <a:t>9- KURULUŞ VE İLAN MALİYETLERİNİN AZALTILMASINA YÖNELİK DÜZENLEMELER YAPILMIŞTIR. </a:t>
            </a:r>
            <a:r>
              <a:rPr lang="tr-TR" sz="2000">
                <a:latin typeface="Calibri" pitchFamily="34" charset="0"/>
              </a:rPr>
              <a:t>(TÜRKİYE TİCARET SİCİLİ GAZETESİ’NDE YAYINLANAN BAZI HUSUSLARIN ULUSAL GAZETELERDE DE YAYIMLANMASINA İLİŞKİN YÜKÜMLÜLÜK İLE TAAHHÜT EDİLEN SERMAYENİN KURUCULAR TARAFINDAN TAMAMEN TAAHHÜT EDİLDİĞİNE İLİŞKİN NOTER ŞERHİ KALDIRILDI.)</a:t>
            </a:r>
          </a:p>
          <a:p>
            <a:pPr algn="just" eaLnBrk="1" hangingPunct="1"/>
            <a:endParaRPr lang="tr-TR" sz="2000">
              <a:latin typeface="Calibri" pitchFamily="34" charset="0"/>
            </a:endParaRPr>
          </a:p>
          <a:p>
            <a:pPr algn="just" eaLnBrk="1" hangingPunct="1"/>
            <a:r>
              <a:rPr lang="tr-TR" sz="2000" b="1">
                <a:latin typeface="Calibri" pitchFamily="34" charset="0"/>
              </a:rPr>
              <a:t>10- BAKANLIK, KURUM VE KURULUŞ İSİMLERİ GÜNCELLENMİŞTİR.</a:t>
            </a:r>
            <a:endParaRPr lang="tr-TR" sz="2000">
              <a:latin typeface="Calibri" pitchFamily="34" charset="0"/>
            </a:endParaRPr>
          </a:p>
        </p:txBody>
      </p:sp>
      <p:cxnSp>
        <p:nvCxnSpPr>
          <p:cNvPr id="10" name="Düz Bağlayıcı 9"/>
          <p:cNvCxnSpPr/>
          <p:nvPr/>
        </p:nvCxnSpPr>
        <p:spPr>
          <a:xfrm>
            <a:off x="1882775" y="1227138"/>
            <a:ext cx="5562600" cy="0"/>
          </a:xfrm>
          <a:prstGeom prst="line">
            <a:avLst/>
          </a:prstGeom>
        </p:spPr>
        <p:style>
          <a:lnRef idx="3">
            <a:schemeClr val="accent5"/>
          </a:lnRef>
          <a:fillRef idx="0">
            <a:schemeClr val="accent5"/>
          </a:fillRef>
          <a:effectRef idx="2">
            <a:schemeClr val="accent5"/>
          </a:effectRef>
          <a:fontRef idx="minor">
            <a:schemeClr val="tx1"/>
          </a:fontRef>
        </p:style>
      </p:cxnSp>
      <p:sp>
        <p:nvSpPr>
          <p:cNvPr id="4" name="Slayt Numarası Yer Tutucusu 3"/>
          <p:cNvSpPr>
            <a:spLocks noGrp="1"/>
          </p:cNvSpPr>
          <p:nvPr>
            <p:ph type="sldNum" sz="quarter" idx="12"/>
          </p:nvPr>
        </p:nvSpPr>
        <p:spPr/>
        <p:txBody>
          <a:bodyPr/>
          <a:lstStyle/>
          <a:p>
            <a:pPr>
              <a:defRPr/>
            </a:pPr>
            <a:fld id="{B412F7A7-746C-4051-BDFF-A131CA1578FB}" type="slidenum">
              <a:rPr lang="tr-TR"/>
              <a:pPr>
                <a:defRPr/>
              </a:pPr>
              <a:t>18</a:t>
            </a:fld>
            <a:endParaRPr lang="tr-TR"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Metin kutusu 4"/>
          <p:cNvSpPr txBox="1">
            <a:spLocks noChangeArrowheads="1"/>
          </p:cNvSpPr>
          <p:nvPr/>
        </p:nvSpPr>
        <p:spPr bwMode="auto">
          <a:xfrm>
            <a:off x="2990850" y="765175"/>
            <a:ext cx="33464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tr-TR" sz="2400" b="1">
                <a:solidFill>
                  <a:srgbClr val="C00000"/>
                </a:solidFill>
                <a:latin typeface="Calibri" pitchFamily="34" charset="0"/>
              </a:rPr>
              <a:t>DİĞER DÜZENLEMELER-3</a:t>
            </a:r>
          </a:p>
        </p:txBody>
      </p:sp>
      <p:cxnSp>
        <p:nvCxnSpPr>
          <p:cNvPr id="6" name="Düz Bağlayıcı 5"/>
          <p:cNvCxnSpPr/>
          <p:nvPr/>
        </p:nvCxnSpPr>
        <p:spPr>
          <a:xfrm>
            <a:off x="1644650" y="1227138"/>
            <a:ext cx="6038850" cy="0"/>
          </a:xfrm>
          <a:prstGeom prst="line">
            <a:avLst/>
          </a:prstGeom>
        </p:spPr>
        <p:style>
          <a:lnRef idx="3">
            <a:schemeClr val="accent5"/>
          </a:lnRef>
          <a:fillRef idx="0">
            <a:schemeClr val="accent5"/>
          </a:fillRef>
          <a:effectRef idx="2">
            <a:schemeClr val="accent5"/>
          </a:effectRef>
          <a:fontRef idx="minor">
            <a:schemeClr val="tx1"/>
          </a:fontRef>
        </p:style>
      </p:cxnSp>
      <p:sp>
        <p:nvSpPr>
          <p:cNvPr id="8" name="Çerçeve 7"/>
          <p:cNvSpPr/>
          <p:nvPr/>
        </p:nvSpPr>
        <p:spPr>
          <a:xfrm>
            <a:off x="107950" y="115888"/>
            <a:ext cx="8928100" cy="6626225"/>
          </a:xfrm>
          <a:prstGeom prst="frame">
            <a:avLst>
              <a:gd name="adj1" fmla="val 2379"/>
            </a:avLst>
          </a:prstGeom>
        </p:spPr>
        <p:style>
          <a:lnRef idx="1">
            <a:schemeClr val="accent5"/>
          </a:lnRef>
          <a:fillRef idx="3">
            <a:schemeClr val="accent5"/>
          </a:fillRef>
          <a:effectRef idx="2">
            <a:schemeClr val="accent5"/>
          </a:effectRef>
          <a:fontRef idx="minor">
            <a:schemeClr val="lt1"/>
          </a:fontRef>
        </p:style>
        <p:txBody>
          <a:bodyPr anchor="ctr"/>
          <a:lstStyle/>
          <a:p>
            <a:pPr algn="ctr" fontAlgn="auto">
              <a:spcBef>
                <a:spcPts val="0"/>
              </a:spcBef>
              <a:spcAft>
                <a:spcPts val="0"/>
              </a:spcAft>
              <a:defRPr/>
            </a:pPr>
            <a:endParaRPr lang="tr-TR">
              <a:solidFill>
                <a:schemeClr val="tx1"/>
              </a:solidFill>
            </a:endParaRPr>
          </a:p>
        </p:txBody>
      </p:sp>
      <p:pic>
        <p:nvPicPr>
          <p:cNvPr id="9" name="Resim 8"/>
          <p:cNvPicPr>
            <a:picLocks noChangeAspect="1"/>
          </p:cNvPicPr>
          <p:nvPr/>
        </p:nvPicPr>
        <p:blipFill>
          <a:blip r:embed="rId2" cstate="print">
            <a:extLst/>
          </a:blip>
          <a:stretch>
            <a:fillRect/>
          </a:stretch>
        </p:blipFill>
        <p:spPr>
          <a:xfrm>
            <a:off x="323528" y="383468"/>
            <a:ext cx="1224136" cy="122413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0486" name="Metin kutusu 2"/>
          <p:cNvSpPr txBox="1">
            <a:spLocks noChangeArrowheads="1"/>
          </p:cNvSpPr>
          <p:nvPr/>
        </p:nvSpPr>
        <p:spPr bwMode="auto">
          <a:xfrm>
            <a:off x="611188" y="1428750"/>
            <a:ext cx="8064500" cy="532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r>
              <a:rPr lang="tr-TR" sz="2000" b="1">
                <a:latin typeface="Calibri" pitchFamily="34" charset="0"/>
              </a:rPr>
              <a:t>11- DENETÇİLERİN BAĞIMSIZLIĞININ VE TARAFSIZLIĞININ GÜÇLENDİRİLEBİLMESİ İÇİN DENETÇİ ROTASYONU YENİDEN DÜZENLENMİŞTİR.</a:t>
            </a:r>
          </a:p>
          <a:p>
            <a:pPr algn="just" eaLnBrk="1" hangingPunct="1"/>
            <a:endParaRPr lang="tr-TR" sz="2000" b="1">
              <a:latin typeface="Calibri" pitchFamily="34" charset="0"/>
            </a:endParaRPr>
          </a:p>
          <a:p>
            <a:pPr algn="just" eaLnBrk="1" hangingPunct="1"/>
            <a:r>
              <a:rPr lang="tr-TR" sz="2000" b="1">
                <a:latin typeface="Calibri" pitchFamily="34" charset="0"/>
              </a:rPr>
              <a:t>12- ANONİM ŞİRKET ESAS SÖZLEŞMELERİNİN VE LİMİTED ŞİRKET SÖZLEŞMELERİNİN KANUNA UYARLANMASINA İLİŞKİN </a:t>
            </a:r>
            <a:r>
              <a:rPr lang="tr-TR" sz="2000" b="1">
                <a:solidFill>
                  <a:srgbClr val="FF0000"/>
                </a:solidFill>
                <a:latin typeface="Calibri" pitchFamily="34" charset="0"/>
              </a:rPr>
              <a:t>14 AĞUSTOS 2012 </a:t>
            </a:r>
            <a:r>
              <a:rPr lang="tr-TR" sz="2000" b="1">
                <a:latin typeface="Calibri" pitchFamily="34" charset="0"/>
              </a:rPr>
              <a:t>TARİHİNDE SONA ERECEK OLAN SÜRE </a:t>
            </a:r>
            <a:r>
              <a:rPr lang="tr-TR" sz="2000" b="1">
                <a:solidFill>
                  <a:srgbClr val="FF0000"/>
                </a:solidFill>
                <a:latin typeface="Calibri" pitchFamily="34" charset="0"/>
              </a:rPr>
              <a:t>1 TEMMUZ 2013 </a:t>
            </a:r>
            <a:r>
              <a:rPr lang="tr-TR" sz="2000" b="1">
                <a:latin typeface="Calibri" pitchFamily="34" charset="0"/>
              </a:rPr>
              <a:t>TARİHİNE KADAR UZUATILMIŞTIR.</a:t>
            </a:r>
          </a:p>
          <a:p>
            <a:pPr algn="just" eaLnBrk="1" hangingPunct="1"/>
            <a:endParaRPr lang="tr-TR" sz="2000" b="1">
              <a:latin typeface="Calibri" pitchFamily="34" charset="0"/>
            </a:endParaRPr>
          </a:p>
          <a:p>
            <a:pPr algn="just" eaLnBrk="1" hangingPunct="1"/>
            <a:r>
              <a:rPr lang="tr-TR" sz="2000" b="1">
                <a:latin typeface="Calibri" pitchFamily="34" charset="0"/>
              </a:rPr>
              <a:t>13- DENETÇİLERİN SEÇİLECEĞİ TARİH 1 MART 2013 İKEN, 31 MART 2013 ŞEKLİNDE DEĞİŞTİRİLMİŞ VE BAĞIMSIZ DENETİM KAPSAMINDA OLMAYAN ŞİRKETLERDE GÖREV YAPAN ESKİ TTK’YA GÖRE SEÇİLEN MURAKIP VEYA MURAKIPLARIN BU GÖREVLERİNİN DE 31/3/2013 TARİHİNDE SONA ERECEĞİ HÜKÜM ALTINA ALINMIŞTIR.</a:t>
            </a:r>
          </a:p>
          <a:p>
            <a:pPr algn="just" eaLnBrk="1" hangingPunct="1"/>
            <a:endParaRPr lang="tr-TR" sz="2000" b="1">
              <a:latin typeface="Calibri" pitchFamily="34" charset="0"/>
            </a:endParaRPr>
          </a:p>
          <a:p>
            <a:pPr algn="just" eaLnBrk="1" hangingPunct="1"/>
            <a:r>
              <a:rPr lang="tr-TR" sz="2000" b="1">
                <a:latin typeface="Calibri" pitchFamily="34" charset="0"/>
              </a:rPr>
              <a:t>15- BİLGİLERİN BELGELERDE GÖSTERİLMESİNE İLİŞKİN YÜKÜMLÜLÜĞÜN</a:t>
            </a:r>
          </a:p>
          <a:p>
            <a:pPr algn="just" eaLnBrk="1" hangingPunct="1"/>
            <a:r>
              <a:rPr lang="tr-TR" sz="2000" b="1">
                <a:latin typeface="Calibri" pitchFamily="34" charset="0"/>
              </a:rPr>
              <a:t>1 OCAK 2014 TARİHİNDE YÜRÜRLÜĞE GİRMESİ DÜZENLENMİŞTİR.</a:t>
            </a:r>
          </a:p>
        </p:txBody>
      </p:sp>
      <p:sp>
        <p:nvSpPr>
          <p:cNvPr id="4" name="Slayt Numarası Yer Tutucusu 3"/>
          <p:cNvSpPr>
            <a:spLocks noGrp="1"/>
          </p:cNvSpPr>
          <p:nvPr>
            <p:ph type="sldNum" sz="quarter" idx="12"/>
          </p:nvPr>
        </p:nvSpPr>
        <p:spPr/>
        <p:txBody>
          <a:bodyPr/>
          <a:lstStyle/>
          <a:p>
            <a:pPr>
              <a:defRPr/>
            </a:pPr>
            <a:fld id="{6E742380-3402-496C-A526-66C4291937A4}" type="slidenum">
              <a:rPr lang="tr-TR"/>
              <a:pPr>
                <a:defRPr/>
              </a:pPr>
              <a:t>19</a:t>
            </a:fld>
            <a:endParaRPr lang="tr-T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Düz Bağlayıcı 8"/>
          <p:cNvCxnSpPr/>
          <p:nvPr/>
        </p:nvCxnSpPr>
        <p:spPr>
          <a:xfrm>
            <a:off x="2289175" y="1227138"/>
            <a:ext cx="4751388" cy="0"/>
          </a:xfrm>
          <a:prstGeom prst="line">
            <a:avLst/>
          </a:prstGeom>
        </p:spPr>
        <p:style>
          <a:lnRef idx="3">
            <a:schemeClr val="accent5"/>
          </a:lnRef>
          <a:fillRef idx="0">
            <a:schemeClr val="accent5"/>
          </a:fillRef>
          <a:effectRef idx="2">
            <a:schemeClr val="accent5"/>
          </a:effectRef>
          <a:fontRef idx="minor">
            <a:schemeClr val="tx1"/>
          </a:fontRef>
        </p:style>
      </p:cxnSp>
      <p:sp>
        <p:nvSpPr>
          <p:cNvPr id="5" name="Metin kutusu 4"/>
          <p:cNvSpPr txBox="1"/>
          <p:nvPr/>
        </p:nvSpPr>
        <p:spPr>
          <a:xfrm>
            <a:off x="755650" y="1700213"/>
            <a:ext cx="7848600" cy="3786187"/>
          </a:xfrm>
          <a:prstGeom prst="rect">
            <a:avLst/>
          </a:prstGeom>
          <a:noFill/>
        </p:spPr>
        <p:txBody>
          <a:bodyPr>
            <a:spAutoFit/>
          </a:bodyPr>
          <a:lstStyle/>
          <a:p>
            <a:pPr fontAlgn="auto">
              <a:spcBef>
                <a:spcPts val="0"/>
              </a:spcBef>
              <a:spcAft>
                <a:spcPts val="0"/>
              </a:spcAft>
              <a:defRPr/>
            </a:pPr>
            <a:r>
              <a:rPr lang="tr-TR" sz="2000" b="1" dirty="0">
                <a:latin typeface="+mn-lt"/>
                <a:cs typeface="+mn-cs"/>
              </a:rPr>
              <a:t>6102 SAYILI TÜRK TİCARET KANUNU </a:t>
            </a:r>
            <a:r>
              <a:rPr lang="tr-TR" sz="2000" b="1" dirty="0">
                <a:solidFill>
                  <a:srgbClr val="FF0000"/>
                </a:solidFill>
                <a:latin typeface="+mn-lt"/>
                <a:cs typeface="+mn-cs"/>
              </a:rPr>
              <a:t>1535 MADDE ve</a:t>
            </a:r>
            <a:r>
              <a:rPr lang="tr-TR" sz="2000" b="1" dirty="0">
                <a:latin typeface="+mn-lt"/>
                <a:cs typeface="+mn-cs"/>
              </a:rPr>
              <a:t> </a:t>
            </a:r>
            <a:r>
              <a:rPr lang="tr-TR" sz="2000" b="1" dirty="0">
                <a:solidFill>
                  <a:srgbClr val="FF0000"/>
                </a:solidFill>
                <a:latin typeface="+mn-lt"/>
                <a:cs typeface="+mn-cs"/>
              </a:rPr>
              <a:t>6 GEÇİCİ MADDEDEN</a:t>
            </a:r>
            <a:r>
              <a:rPr lang="tr-TR" sz="2000" b="1" dirty="0">
                <a:latin typeface="+mn-lt"/>
                <a:cs typeface="+mn-cs"/>
              </a:rPr>
              <a:t> OLUŞMAKTADIR.</a:t>
            </a:r>
          </a:p>
          <a:p>
            <a:pPr marL="285750" indent="-285750" fontAlgn="auto">
              <a:spcBef>
                <a:spcPts val="0"/>
              </a:spcBef>
              <a:spcAft>
                <a:spcPts val="0"/>
              </a:spcAft>
              <a:buFont typeface="Arial" pitchFamily="34" charset="0"/>
              <a:buChar char="•"/>
              <a:defRPr/>
            </a:pPr>
            <a:endParaRPr lang="tr-TR" sz="2000" b="1" dirty="0">
              <a:latin typeface="+mn-lt"/>
              <a:cs typeface="+mn-cs"/>
            </a:endParaRPr>
          </a:p>
          <a:p>
            <a:pPr fontAlgn="auto">
              <a:spcBef>
                <a:spcPts val="0"/>
              </a:spcBef>
              <a:spcAft>
                <a:spcPts val="0"/>
              </a:spcAft>
              <a:defRPr/>
            </a:pPr>
            <a:r>
              <a:rPr lang="tr-TR" sz="2000" b="1" dirty="0">
                <a:latin typeface="+mn-lt"/>
                <a:cs typeface="+mn-cs"/>
              </a:rPr>
              <a:t>KANUN </a:t>
            </a:r>
            <a:r>
              <a:rPr lang="tr-TR" sz="2000" b="1" dirty="0">
                <a:solidFill>
                  <a:srgbClr val="FF0000"/>
                </a:solidFill>
                <a:latin typeface="+mn-lt"/>
                <a:cs typeface="+mn-cs"/>
              </a:rPr>
              <a:t>1 TEMMUZ 2012  </a:t>
            </a:r>
            <a:r>
              <a:rPr lang="tr-TR" sz="2000" b="1" dirty="0">
                <a:latin typeface="+mn-lt"/>
                <a:cs typeface="+mn-cs"/>
              </a:rPr>
              <a:t>TARİHİNDE YÜRÜRLÜĞE GİRECEKTİR.</a:t>
            </a:r>
          </a:p>
          <a:p>
            <a:pPr marL="285750" indent="-285750" fontAlgn="auto">
              <a:spcBef>
                <a:spcPts val="0"/>
              </a:spcBef>
              <a:spcAft>
                <a:spcPts val="0"/>
              </a:spcAft>
              <a:buFont typeface="Arial" pitchFamily="34" charset="0"/>
              <a:buChar char="•"/>
              <a:defRPr/>
            </a:pPr>
            <a:endParaRPr lang="tr-TR" sz="2000" b="1" dirty="0">
              <a:latin typeface="+mn-lt"/>
              <a:cs typeface="+mn-cs"/>
            </a:endParaRPr>
          </a:p>
          <a:p>
            <a:pPr fontAlgn="auto">
              <a:spcBef>
                <a:spcPts val="0"/>
              </a:spcBef>
              <a:spcAft>
                <a:spcPts val="0"/>
              </a:spcAft>
              <a:defRPr/>
            </a:pPr>
            <a:r>
              <a:rPr lang="tr-TR" sz="2000" b="1" dirty="0">
                <a:latin typeface="+mn-lt"/>
                <a:cs typeface="+mn-cs"/>
              </a:rPr>
              <a:t>KANUNUN, BAĞIMSIZ DENETİME İLİŞKİN HÜKÜMLERİ İLE FİNANSAL TABLOLARIN TÜRKİYE MUHASEBE STANDARTLARINA GÖRE TUTULMASINA İLİŞKİN HÜKÜMLERİ </a:t>
            </a:r>
            <a:r>
              <a:rPr lang="tr-TR" sz="2000" b="1" dirty="0">
                <a:solidFill>
                  <a:srgbClr val="FF0000"/>
                </a:solidFill>
                <a:latin typeface="+mn-lt"/>
                <a:cs typeface="+mn-cs"/>
              </a:rPr>
              <a:t>1 OCAK 2013 </a:t>
            </a:r>
            <a:r>
              <a:rPr lang="tr-TR" sz="2000" b="1" dirty="0">
                <a:latin typeface="+mn-lt"/>
                <a:cs typeface="+mn-cs"/>
              </a:rPr>
              <a:t>TARİHİNDE YÜRÜRLÜĞE GİRECEKTİR.</a:t>
            </a:r>
          </a:p>
          <a:p>
            <a:pPr marL="285750" indent="-285750" fontAlgn="auto">
              <a:spcBef>
                <a:spcPts val="0"/>
              </a:spcBef>
              <a:spcAft>
                <a:spcPts val="0"/>
              </a:spcAft>
              <a:buFont typeface="Arial" pitchFamily="34" charset="0"/>
              <a:buChar char="•"/>
              <a:defRPr/>
            </a:pPr>
            <a:endParaRPr lang="tr-TR" sz="2000" b="1" dirty="0">
              <a:latin typeface="+mn-lt"/>
              <a:cs typeface="+mn-cs"/>
            </a:endParaRPr>
          </a:p>
          <a:p>
            <a:pPr fontAlgn="auto">
              <a:spcBef>
                <a:spcPts val="0"/>
              </a:spcBef>
              <a:spcAft>
                <a:spcPts val="0"/>
              </a:spcAft>
              <a:defRPr/>
            </a:pPr>
            <a:r>
              <a:rPr lang="tr-TR" sz="2000" b="1" dirty="0">
                <a:latin typeface="+mn-lt"/>
                <a:cs typeface="+mn-cs"/>
              </a:rPr>
              <a:t>KANUNUN, İNTERNET SİTESİ KURMA YÜKÜMLÜLÜĞÜNE İLİŞKİN HÜKÜMLERİ </a:t>
            </a:r>
            <a:r>
              <a:rPr lang="tr-TR" sz="2000" b="1" dirty="0">
                <a:solidFill>
                  <a:srgbClr val="FF0000"/>
                </a:solidFill>
                <a:latin typeface="+mn-lt"/>
                <a:cs typeface="+mn-cs"/>
              </a:rPr>
              <a:t>1 TEMMUZ 2013 </a:t>
            </a:r>
            <a:r>
              <a:rPr lang="tr-TR" sz="2000" b="1" dirty="0">
                <a:latin typeface="+mn-lt"/>
                <a:cs typeface="+mn-cs"/>
              </a:rPr>
              <a:t>TARİHİNDE YÜRÜRLÜĞE GİRECEKTİR. </a:t>
            </a:r>
          </a:p>
        </p:txBody>
      </p:sp>
      <p:sp>
        <p:nvSpPr>
          <p:cNvPr id="3076" name="Metin kutusu 5"/>
          <p:cNvSpPr txBox="1">
            <a:spLocks noChangeArrowheads="1"/>
          </p:cNvSpPr>
          <p:nvPr/>
        </p:nvSpPr>
        <p:spPr bwMode="auto">
          <a:xfrm>
            <a:off x="2289175" y="765175"/>
            <a:ext cx="47513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tr-TR" sz="2400" b="1">
                <a:solidFill>
                  <a:srgbClr val="C00000"/>
                </a:solidFill>
                <a:latin typeface="Calibri" pitchFamily="34" charset="0"/>
              </a:rPr>
              <a:t>6102 SAYILI TÜRK TİCARET KANUNU</a:t>
            </a:r>
          </a:p>
        </p:txBody>
      </p:sp>
      <p:sp>
        <p:nvSpPr>
          <p:cNvPr id="13" name="Çerçeve 12"/>
          <p:cNvSpPr/>
          <p:nvPr/>
        </p:nvSpPr>
        <p:spPr>
          <a:xfrm>
            <a:off x="107950" y="115888"/>
            <a:ext cx="8928100" cy="6626225"/>
          </a:xfrm>
          <a:prstGeom prst="frame">
            <a:avLst>
              <a:gd name="adj1" fmla="val 2379"/>
            </a:avLst>
          </a:prstGeom>
        </p:spPr>
        <p:style>
          <a:lnRef idx="1">
            <a:schemeClr val="accent5"/>
          </a:lnRef>
          <a:fillRef idx="3">
            <a:schemeClr val="accent5"/>
          </a:fillRef>
          <a:effectRef idx="2">
            <a:schemeClr val="accent5"/>
          </a:effectRef>
          <a:fontRef idx="minor">
            <a:schemeClr val="lt1"/>
          </a:fontRef>
        </p:style>
        <p:txBody>
          <a:bodyPr anchor="ctr"/>
          <a:lstStyle/>
          <a:p>
            <a:pPr algn="ctr" fontAlgn="auto">
              <a:spcBef>
                <a:spcPts val="0"/>
              </a:spcBef>
              <a:spcAft>
                <a:spcPts val="0"/>
              </a:spcAft>
              <a:defRPr/>
            </a:pPr>
            <a:endParaRPr lang="tr-TR">
              <a:solidFill>
                <a:schemeClr val="tx1"/>
              </a:solidFill>
            </a:endParaRPr>
          </a:p>
        </p:txBody>
      </p:sp>
      <p:pic>
        <p:nvPicPr>
          <p:cNvPr id="14" name="Resim 13"/>
          <p:cNvPicPr>
            <a:picLocks noChangeAspect="1"/>
          </p:cNvPicPr>
          <p:nvPr/>
        </p:nvPicPr>
        <p:blipFill>
          <a:blip r:embed="rId2" cstate="print">
            <a:extLst/>
          </a:blip>
          <a:stretch>
            <a:fillRect/>
          </a:stretch>
        </p:blipFill>
        <p:spPr>
          <a:xfrm>
            <a:off x="323528" y="383468"/>
            <a:ext cx="1224136" cy="122413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6" name="Slayt Numarası Yer Tutucusu 15"/>
          <p:cNvSpPr>
            <a:spLocks noGrp="1"/>
          </p:cNvSpPr>
          <p:nvPr>
            <p:ph type="sldNum" sz="quarter" idx="12"/>
          </p:nvPr>
        </p:nvSpPr>
        <p:spPr/>
        <p:txBody>
          <a:bodyPr/>
          <a:lstStyle/>
          <a:p>
            <a:pPr>
              <a:defRPr/>
            </a:pPr>
            <a:fld id="{C206A4AE-0A6B-44AD-B207-EA60ECFC6AAC}" type="slidenum">
              <a:rPr lang="tr-TR"/>
              <a:pPr>
                <a:defRPr/>
              </a:pPr>
              <a:t>2</a:t>
            </a:fld>
            <a:endParaRPr lang="tr-T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Metin kutusu 4"/>
          <p:cNvSpPr txBox="1">
            <a:spLocks noChangeArrowheads="1"/>
          </p:cNvSpPr>
          <p:nvPr/>
        </p:nvSpPr>
        <p:spPr bwMode="auto">
          <a:xfrm>
            <a:off x="2990850" y="765175"/>
            <a:ext cx="43973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tr-TR" sz="2400" b="1">
                <a:solidFill>
                  <a:srgbClr val="C00000"/>
                </a:solidFill>
                <a:latin typeface="Calibri" pitchFamily="34" charset="0"/>
              </a:rPr>
              <a:t>İKİNCİL MEVZUAT ÇALIŞMALARI-I</a:t>
            </a:r>
          </a:p>
        </p:txBody>
      </p:sp>
      <p:cxnSp>
        <p:nvCxnSpPr>
          <p:cNvPr id="6" name="Düz Bağlayıcı 5"/>
          <p:cNvCxnSpPr/>
          <p:nvPr/>
        </p:nvCxnSpPr>
        <p:spPr>
          <a:xfrm>
            <a:off x="1644650" y="1227138"/>
            <a:ext cx="6038850" cy="0"/>
          </a:xfrm>
          <a:prstGeom prst="line">
            <a:avLst/>
          </a:prstGeom>
        </p:spPr>
        <p:style>
          <a:lnRef idx="3">
            <a:schemeClr val="accent5"/>
          </a:lnRef>
          <a:fillRef idx="0">
            <a:schemeClr val="accent5"/>
          </a:fillRef>
          <a:effectRef idx="2">
            <a:schemeClr val="accent5"/>
          </a:effectRef>
          <a:fontRef idx="minor">
            <a:schemeClr val="tx1"/>
          </a:fontRef>
        </p:style>
      </p:cxnSp>
      <p:sp>
        <p:nvSpPr>
          <p:cNvPr id="8" name="Çerçeve 7"/>
          <p:cNvSpPr/>
          <p:nvPr/>
        </p:nvSpPr>
        <p:spPr>
          <a:xfrm>
            <a:off x="107950" y="115888"/>
            <a:ext cx="8928100" cy="6626225"/>
          </a:xfrm>
          <a:prstGeom prst="frame">
            <a:avLst>
              <a:gd name="adj1" fmla="val 2379"/>
            </a:avLst>
          </a:prstGeom>
        </p:spPr>
        <p:style>
          <a:lnRef idx="1">
            <a:schemeClr val="accent5"/>
          </a:lnRef>
          <a:fillRef idx="3">
            <a:schemeClr val="accent5"/>
          </a:fillRef>
          <a:effectRef idx="2">
            <a:schemeClr val="accent5"/>
          </a:effectRef>
          <a:fontRef idx="minor">
            <a:schemeClr val="lt1"/>
          </a:fontRef>
        </p:style>
        <p:txBody>
          <a:bodyPr anchor="ctr"/>
          <a:lstStyle/>
          <a:p>
            <a:pPr algn="ctr" fontAlgn="auto">
              <a:spcBef>
                <a:spcPts val="0"/>
              </a:spcBef>
              <a:spcAft>
                <a:spcPts val="0"/>
              </a:spcAft>
              <a:defRPr/>
            </a:pPr>
            <a:endParaRPr lang="tr-TR">
              <a:solidFill>
                <a:schemeClr val="tx1"/>
              </a:solidFill>
            </a:endParaRPr>
          </a:p>
        </p:txBody>
      </p:sp>
      <p:pic>
        <p:nvPicPr>
          <p:cNvPr id="9" name="Resim 8"/>
          <p:cNvPicPr>
            <a:picLocks noChangeAspect="1"/>
          </p:cNvPicPr>
          <p:nvPr/>
        </p:nvPicPr>
        <p:blipFill>
          <a:blip r:embed="rId2" cstate="print">
            <a:extLst/>
          </a:blip>
          <a:stretch>
            <a:fillRect/>
          </a:stretch>
        </p:blipFill>
        <p:spPr>
          <a:xfrm>
            <a:off x="323528" y="383468"/>
            <a:ext cx="1224136" cy="122413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1510" name="Metin kutusu 2"/>
          <p:cNvSpPr txBox="1">
            <a:spLocks noChangeArrowheads="1"/>
          </p:cNvSpPr>
          <p:nvPr/>
        </p:nvSpPr>
        <p:spPr bwMode="auto">
          <a:xfrm>
            <a:off x="611188" y="1428750"/>
            <a:ext cx="8064500" cy="470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endParaRPr lang="tr-TR" sz="2000" b="1">
              <a:latin typeface="Calibri" pitchFamily="34" charset="0"/>
            </a:endParaRPr>
          </a:p>
          <a:p>
            <a:pPr algn="just" eaLnBrk="1" hangingPunct="1"/>
            <a:r>
              <a:rPr lang="tr-TR" sz="2000" b="1">
                <a:latin typeface="Calibri" pitchFamily="34" charset="0"/>
              </a:rPr>
              <a:t>6102 SAYILI TÜRK TİCARET KANUNU İLE 6103 SAYILI TÜRK TİCARET KANUNUNUN YÜRÜRLÜĞÜ VE UYGULAMA ŞEKLİ HAKKINDA KANUN UYARINCA; 3 ADET TÜZÜK, 8 ADET YÖNETMELİK VE 7 ADET TEBLİĞ OLMAK ÜZERE </a:t>
            </a:r>
            <a:r>
              <a:rPr lang="tr-TR" sz="2000" b="1">
                <a:solidFill>
                  <a:srgbClr val="FF0000"/>
                </a:solidFill>
                <a:latin typeface="Calibri" pitchFamily="34" charset="0"/>
              </a:rPr>
              <a:t>TOPLAM 18 ADET </a:t>
            </a:r>
            <a:r>
              <a:rPr lang="tr-TR" sz="2000" b="1">
                <a:latin typeface="Calibri" pitchFamily="34" charset="0"/>
              </a:rPr>
              <a:t>İKİNCİL DÜZENLEMENİN HAZIRLANMASI GÖREVİ BAKANLIĞIMIZA VERİLMİŞTİR.</a:t>
            </a:r>
          </a:p>
          <a:p>
            <a:pPr algn="just" eaLnBrk="1" hangingPunct="1"/>
            <a:endParaRPr lang="tr-TR" sz="2000" b="1">
              <a:latin typeface="Calibri" pitchFamily="34" charset="0"/>
            </a:endParaRPr>
          </a:p>
          <a:p>
            <a:pPr algn="just" eaLnBrk="1" hangingPunct="1"/>
            <a:r>
              <a:rPr lang="tr-TR" sz="2000" b="1">
                <a:latin typeface="Calibri" pitchFamily="34" charset="0"/>
              </a:rPr>
              <a:t>BAKANLIĞIMIZCA HAZIRLANAN 3 ADET TÜZÜK TASARISI NİSAN AYINDA KAMUOYUNUN BİLGİSİNE SUNULMUŞ, KURUMLARDAN GÖRÜŞ ALINMASI SÜRECİ TAMAMLANMIŞ VE DANIŞTAY İNCELEMESİNE HAZIR HALE GETİRİLMİŞTİR. ANCAK 6335 SAYILI KANUNLA YAPILAN DEĞİŞİKLİKLE TÜZÜKLER YÖNETMELİĞE DÖNÜŞTÜRÜLMÜŞTÜR.  SÖZ KONUSU DÜZENLEMELER YAPILAN DEĞİŞİKLİĞE PARALEL OLARAK REVİZE EDİLECEK VE EN KISA SÜREDE YAYIMLANMASI İÇİN BAŞBAKANLIĞA GÖNDERİLECEKTİR.</a:t>
            </a:r>
          </a:p>
        </p:txBody>
      </p:sp>
      <p:sp>
        <p:nvSpPr>
          <p:cNvPr id="4" name="Slayt Numarası Yer Tutucusu 3"/>
          <p:cNvSpPr>
            <a:spLocks noGrp="1"/>
          </p:cNvSpPr>
          <p:nvPr>
            <p:ph type="sldNum" sz="quarter" idx="12"/>
          </p:nvPr>
        </p:nvSpPr>
        <p:spPr/>
        <p:txBody>
          <a:bodyPr/>
          <a:lstStyle/>
          <a:p>
            <a:pPr>
              <a:defRPr/>
            </a:pPr>
            <a:fld id="{F15C3017-580E-445E-8610-D512663ABFD0}" type="slidenum">
              <a:rPr lang="tr-TR"/>
              <a:pPr>
                <a:defRPr/>
              </a:pPr>
              <a:t>20</a:t>
            </a:fld>
            <a:endParaRPr lang="tr-T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Metin kutusu 4"/>
          <p:cNvSpPr txBox="1">
            <a:spLocks noChangeArrowheads="1"/>
          </p:cNvSpPr>
          <p:nvPr/>
        </p:nvSpPr>
        <p:spPr bwMode="auto">
          <a:xfrm>
            <a:off x="2990850" y="765175"/>
            <a:ext cx="44783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tr-TR" sz="2400" b="1">
                <a:solidFill>
                  <a:srgbClr val="C00000"/>
                </a:solidFill>
                <a:latin typeface="Calibri" pitchFamily="34" charset="0"/>
              </a:rPr>
              <a:t>İKİNCİL MEVZUAT ÇALIŞMALARI-II</a:t>
            </a:r>
          </a:p>
        </p:txBody>
      </p:sp>
      <p:cxnSp>
        <p:nvCxnSpPr>
          <p:cNvPr id="6" name="Düz Bağlayıcı 5"/>
          <p:cNvCxnSpPr/>
          <p:nvPr/>
        </p:nvCxnSpPr>
        <p:spPr>
          <a:xfrm>
            <a:off x="1644650" y="1227138"/>
            <a:ext cx="6038850" cy="0"/>
          </a:xfrm>
          <a:prstGeom prst="line">
            <a:avLst/>
          </a:prstGeom>
        </p:spPr>
        <p:style>
          <a:lnRef idx="3">
            <a:schemeClr val="accent5"/>
          </a:lnRef>
          <a:fillRef idx="0">
            <a:schemeClr val="accent5"/>
          </a:fillRef>
          <a:effectRef idx="2">
            <a:schemeClr val="accent5"/>
          </a:effectRef>
          <a:fontRef idx="minor">
            <a:schemeClr val="tx1"/>
          </a:fontRef>
        </p:style>
      </p:cxnSp>
      <p:sp>
        <p:nvSpPr>
          <p:cNvPr id="8" name="Çerçeve 7"/>
          <p:cNvSpPr/>
          <p:nvPr/>
        </p:nvSpPr>
        <p:spPr>
          <a:xfrm>
            <a:off x="107950" y="115888"/>
            <a:ext cx="8928100" cy="6626225"/>
          </a:xfrm>
          <a:prstGeom prst="frame">
            <a:avLst>
              <a:gd name="adj1" fmla="val 2379"/>
            </a:avLst>
          </a:prstGeom>
        </p:spPr>
        <p:style>
          <a:lnRef idx="1">
            <a:schemeClr val="accent5"/>
          </a:lnRef>
          <a:fillRef idx="3">
            <a:schemeClr val="accent5"/>
          </a:fillRef>
          <a:effectRef idx="2">
            <a:schemeClr val="accent5"/>
          </a:effectRef>
          <a:fontRef idx="minor">
            <a:schemeClr val="lt1"/>
          </a:fontRef>
        </p:style>
        <p:txBody>
          <a:bodyPr anchor="ctr"/>
          <a:lstStyle/>
          <a:p>
            <a:pPr algn="ctr" fontAlgn="auto">
              <a:spcBef>
                <a:spcPts val="0"/>
              </a:spcBef>
              <a:spcAft>
                <a:spcPts val="0"/>
              </a:spcAft>
              <a:defRPr/>
            </a:pPr>
            <a:endParaRPr lang="tr-TR">
              <a:solidFill>
                <a:schemeClr val="tx1"/>
              </a:solidFill>
            </a:endParaRPr>
          </a:p>
        </p:txBody>
      </p:sp>
      <p:pic>
        <p:nvPicPr>
          <p:cNvPr id="9" name="Resim 8"/>
          <p:cNvPicPr>
            <a:picLocks noChangeAspect="1"/>
          </p:cNvPicPr>
          <p:nvPr/>
        </p:nvPicPr>
        <p:blipFill>
          <a:blip r:embed="rId2" cstate="print">
            <a:extLst/>
          </a:blip>
          <a:stretch>
            <a:fillRect/>
          </a:stretch>
        </p:blipFill>
        <p:spPr>
          <a:xfrm>
            <a:off x="323528" y="383468"/>
            <a:ext cx="1224136" cy="122413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2534" name="Metin kutusu 2"/>
          <p:cNvSpPr txBox="1">
            <a:spLocks noChangeArrowheads="1"/>
          </p:cNvSpPr>
          <p:nvPr/>
        </p:nvSpPr>
        <p:spPr bwMode="auto">
          <a:xfrm>
            <a:off x="611188" y="1428750"/>
            <a:ext cx="8064500" cy="3786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endParaRPr lang="tr-TR" sz="2000" b="1">
              <a:latin typeface="Calibri" pitchFamily="34" charset="0"/>
            </a:endParaRPr>
          </a:p>
          <a:p>
            <a:pPr algn="just" eaLnBrk="1" hangingPunct="1"/>
            <a:r>
              <a:rPr lang="tr-TR" sz="2000" b="1">
                <a:latin typeface="Calibri" pitchFamily="34" charset="0"/>
              </a:rPr>
              <a:t>YİNE, BAKANLIĞIMIZCA HAZIRLANMASI HÜKÜM ALTINA ALINAN </a:t>
            </a:r>
            <a:r>
              <a:rPr lang="tr-TR" sz="2000" b="1">
                <a:solidFill>
                  <a:srgbClr val="FF0000"/>
                </a:solidFill>
                <a:latin typeface="Calibri" pitchFamily="34" charset="0"/>
              </a:rPr>
              <a:t>7 ADET </a:t>
            </a:r>
            <a:r>
              <a:rPr lang="tr-TR" sz="2000" b="1">
                <a:latin typeface="Calibri" pitchFamily="34" charset="0"/>
              </a:rPr>
              <a:t>YÖNETMELİKTEN </a:t>
            </a:r>
            <a:r>
              <a:rPr lang="tr-TR" sz="2000" b="1">
                <a:solidFill>
                  <a:srgbClr val="FF0000"/>
                </a:solidFill>
                <a:latin typeface="Calibri" pitchFamily="34" charset="0"/>
              </a:rPr>
              <a:t>İKİ ADEDİ </a:t>
            </a:r>
            <a:r>
              <a:rPr lang="tr-TR" sz="2000" b="1">
                <a:latin typeface="Calibri" pitchFamily="34" charset="0"/>
              </a:rPr>
              <a:t>6335 SAYILI KANUNLA YAPILAN DEĞİŞİKLİK NEDENİYLE </a:t>
            </a:r>
            <a:r>
              <a:rPr lang="tr-TR" sz="2000" b="1">
                <a:solidFill>
                  <a:srgbClr val="FF0000"/>
                </a:solidFill>
                <a:latin typeface="Calibri" pitchFamily="34" charset="0"/>
              </a:rPr>
              <a:t>TEBLİĞE</a:t>
            </a:r>
            <a:r>
              <a:rPr lang="tr-TR" sz="2000" b="1">
                <a:latin typeface="Calibri" pitchFamily="34" charset="0"/>
              </a:rPr>
              <a:t> DÖNÜŞTÜRÜLMÜŞTÜR. </a:t>
            </a:r>
          </a:p>
          <a:p>
            <a:pPr algn="just" eaLnBrk="1" hangingPunct="1"/>
            <a:endParaRPr lang="tr-TR" sz="2000" b="1">
              <a:latin typeface="Calibri" pitchFamily="34" charset="0"/>
            </a:endParaRPr>
          </a:p>
          <a:p>
            <a:pPr algn="just" eaLnBrk="1" hangingPunct="1"/>
            <a:r>
              <a:rPr lang="tr-TR" sz="2000" b="1">
                <a:latin typeface="Calibri" pitchFamily="34" charset="0"/>
              </a:rPr>
              <a:t>BAKANLIĞIMIZCA HAZIRLANMASI GEREKEN YÖNETMELİK SAYISI </a:t>
            </a:r>
            <a:r>
              <a:rPr lang="tr-TR" sz="2000" b="1">
                <a:solidFill>
                  <a:srgbClr val="FF0000"/>
                </a:solidFill>
                <a:latin typeface="Calibri" pitchFamily="34" charset="0"/>
              </a:rPr>
              <a:t>7’DEN 5’E </a:t>
            </a:r>
            <a:r>
              <a:rPr lang="tr-TR" sz="2000" b="1">
                <a:latin typeface="Calibri" pitchFamily="34" charset="0"/>
              </a:rPr>
              <a:t>İNMİŞTİR.  BU YÖNETMELİKLERDEN 4’ÜNÜN TASLAKLARI HAZIRLANMIŞ OLUP GÖRÜŞE SUNULMA AŞAMASINDADIR. DİĞER YÖNETMELİK İSE </a:t>
            </a:r>
            <a:r>
              <a:rPr lang="tr-TR" sz="2000" b="1">
                <a:solidFill>
                  <a:srgbClr val="FF0000"/>
                </a:solidFill>
                <a:latin typeface="Calibri" pitchFamily="34" charset="0"/>
              </a:rPr>
              <a:t>1/7/2013</a:t>
            </a:r>
            <a:r>
              <a:rPr lang="tr-TR" sz="2000" b="1">
                <a:latin typeface="Calibri" pitchFamily="34" charset="0"/>
              </a:rPr>
              <a:t> TARİHİNDE YÜRÜRLÜĞE GİRECEK OLAN İNTERNET SİTESİNE İLİŞKİN OLUP İNTERNET SİTESİNE YÖNELİK YAPILAN DEĞİŞİKLİĞE PARALEL OLARAK BU YÖNETMELİK TASLAĞINA DAİR ÇALIŞMALAR  DEVAM ETMEKTEDİR.</a:t>
            </a:r>
          </a:p>
        </p:txBody>
      </p:sp>
      <p:sp>
        <p:nvSpPr>
          <p:cNvPr id="4" name="Slayt Numarası Yer Tutucusu 3"/>
          <p:cNvSpPr>
            <a:spLocks noGrp="1"/>
          </p:cNvSpPr>
          <p:nvPr>
            <p:ph type="sldNum" sz="quarter" idx="12"/>
          </p:nvPr>
        </p:nvSpPr>
        <p:spPr/>
        <p:txBody>
          <a:bodyPr/>
          <a:lstStyle/>
          <a:p>
            <a:pPr>
              <a:defRPr/>
            </a:pPr>
            <a:fld id="{F80F5CE7-374D-4513-A3BF-08FAD290E32E}" type="slidenum">
              <a:rPr lang="tr-TR"/>
              <a:pPr>
                <a:defRPr/>
              </a:pPr>
              <a:t>21</a:t>
            </a:fld>
            <a:endParaRPr lang="tr-T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Metin kutusu 4"/>
          <p:cNvSpPr txBox="1">
            <a:spLocks noChangeArrowheads="1"/>
          </p:cNvSpPr>
          <p:nvPr/>
        </p:nvSpPr>
        <p:spPr bwMode="auto">
          <a:xfrm>
            <a:off x="2990850" y="765175"/>
            <a:ext cx="45608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tr-TR" sz="2400" b="1">
                <a:solidFill>
                  <a:srgbClr val="C00000"/>
                </a:solidFill>
                <a:latin typeface="Calibri" pitchFamily="34" charset="0"/>
              </a:rPr>
              <a:t>İKİNCİL MEVZUAT ÇALIŞMALARI-III</a:t>
            </a:r>
          </a:p>
        </p:txBody>
      </p:sp>
      <p:cxnSp>
        <p:nvCxnSpPr>
          <p:cNvPr id="6" name="Düz Bağlayıcı 5"/>
          <p:cNvCxnSpPr/>
          <p:nvPr/>
        </p:nvCxnSpPr>
        <p:spPr>
          <a:xfrm>
            <a:off x="1644650" y="1227138"/>
            <a:ext cx="6038850" cy="0"/>
          </a:xfrm>
          <a:prstGeom prst="line">
            <a:avLst/>
          </a:prstGeom>
        </p:spPr>
        <p:style>
          <a:lnRef idx="3">
            <a:schemeClr val="accent5"/>
          </a:lnRef>
          <a:fillRef idx="0">
            <a:schemeClr val="accent5"/>
          </a:fillRef>
          <a:effectRef idx="2">
            <a:schemeClr val="accent5"/>
          </a:effectRef>
          <a:fontRef idx="minor">
            <a:schemeClr val="tx1"/>
          </a:fontRef>
        </p:style>
      </p:cxnSp>
      <p:sp>
        <p:nvSpPr>
          <p:cNvPr id="8" name="Çerçeve 7"/>
          <p:cNvSpPr/>
          <p:nvPr/>
        </p:nvSpPr>
        <p:spPr>
          <a:xfrm>
            <a:off x="107950" y="115888"/>
            <a:ext cx="8928100" cy="6626225"/>
          </a:xfrm>
          <a:prstGeom prst="frame">
            <a:avLst>
              <a:gd name="adj1" fmla="val 2379"/>
            </a:avLst>
          </a:prstGeom>
        </p:spPr>
        <p:style>
          <a:lnRef idx="1">
            <a:schemeClr val="accent5"/>
          </a:lnRef>
          <a:fillRef idx="3">
            <a:schemeClr val="accent5"/>
          </a:fillRef>
          <a:effectRef idx="2">
            <a:schemeClr val="accent5"/>
          </a:effectRef>
          <a:fontRef idx="minor">
            <a:schemeClr val="lt1"/>
          </a:fontRef>
        </p:style>
        <p:txBody>
          <a:bodyPr anchor="ctr"/>
          <a:lstStyle/>
          <a:p>
            <a:pPr algn="ctr" fontAlgn="auto">
              <a:spcBef>
                <a:spcPts val="0"/>
              </a:spcBef>
              <a:spcAft>
                <a:spcPts val="0"/>
              </a:spcAft>
              <a:defRPr/>
            </a:pPr>
            <a:endParaRPr lang="tr-TR">
              <a:solidFill>
                <a:schemeClr val="tx1"/>
              </a:solidFill>
            </a:endParaRPr>
          </a:p>
        </p:txBody>
      </p:sp>
      <p:pic>
        <p:nvPicPr>
          <p:cNvPr id="9" name="Resim 8"/>
          <p:cNvPicPr>
            <a:picLocks noChangeAspect="1"/>
          </p:cNvPicPr>
          <p:nvPr/>
        </p:nvPicPr>
        <p:blipFill>
          <a:blip r:embed="rId2" cstate="print">
            <a:extLst/>
          </a:blip>
          <a:stretch>
            <a:fillRect/>
          </a:stretch>
        </p:blipFill>
        <p:spPr>
          <a:xfrm>
            <a:off x="323528" y="383468"/>
            <a:ext cx="1224136" cy="122413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3558" name="Metin kutusu 2"/>
          <p:cNvSpPr txBox="1">
            <a:spLocks noChangeArrowheads="1"/>
          </p:cNvSpPr>
          <p:nvPr/>
        </p:nvSpPr>
        <p:spPr bwMode="auto">
          <a:xfrm>
            <a:off x="611188" y="1428750"/>
            <a:ext cx="8064500" cy="409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endParaRPr lang="tr-TR" sz="2000" b="1">
              <a:latin typeface="Calibri" pitchFamily="34" charset="0"/>
            </a:endParaRPr>
          </a:p>
          <a:p>
            <a:pPr algn="just" eaLnBrk="1" hangingPunct="1"/>
            <a:r>
              <a:rPr lang="tr-TR" sz="2000" b="1">
                <a:latin typeface="Calibri" pitchFamily="34" charset="0"/>
              </a:rPr>
              <a:t>6335 SAYILI KANUNLA YAPILAN DEĞİŞİKLİKLER SONRASINDA BAKANLIĞIMIZCA HAZIRLANMASI GEREKEN TEBLİĞ SAYISI 7’DEN 9’A YÜKSELMİŞTİR. BU TEBLİĞLERDEN 7 ADEDİ GÖRÜŞ ALMA AŞAMASINDA OLUP DİĞER İKİ TEBLİĞLE İLGİLİ ÇALIŞMALAR DEVAM ETMEKTEDİR. </a:t>
            </a:r>
          </a:p>
          <a:p>
            <a:pPr algn="just" eaLnBrk="1" hangingPunct="1"/>
            <a:endParaRPr lang="tr-TR" sz="2000" b="1">
              <a:latin typeface="Calibri" pitchFamily="34" charset="0"/>
            </a:endParaRPr>
          </a:p>
          <a:p>
            <a:pPr algn="just" eaLnBrk="1" hangingPunct="1"/>
            <a:r>
              <a:rPr lang="tr-TR" sz="2000" b="1">
                <a:latin typeface="Calibri" pitchFamily="34" charset="0"/>
              </a:rPr>
              <a:t>6335 SAYILI KANUNLA, BAKANLIĞIMIZCA HAZIRLANMASI ÖNGÖRÜLEN İKİNCİL MEVZUATIN YÜRÜRLÜĞE KONULMASI SÜRESİ </a:t>
            </a:r>
            <a:r>
              <a:rPr lang="tr-TR" sz="2000" b="1">
                <a:solidFill>
                  <a:srgbClr val="FF0000"/>
                </a:solidFill>
                <a:latin typeface="Calibri" pitchFamily="34" charset="0"/>
              </a:rPr>
              <a:t>1 OCAK 2013 </a:t>
            </a:r>
            <a:r>
              <a:rPr lang="tr-TR" sz="2000" b="1">
                <a:latin typeface="Calibri" pitchFamily="34" charset="0"/>
              </a:rPr>
              <a:t>TARİHİNE KADAR UZATILMIŞTIR. </a:t>
            </a:r>
          </a:p>
          <a:p>
            <a:pPr algn="just" eaLnBrk="1" hangingPunct="1"/>
            <a:endParaRPr lang="tr-TR" sz="2000" b="1">
              <a:latin typeface="Calibri" pitchFamily="34" charset="0"/>
            </a:endParaRPr>
          </a:p>
          <a:p>
            <a:pPr algn="just" eaLnBrk="1" hangingPunct="1"/>
            <a:r>
              <a:rPr lang="tr-TR" sz="2000" b="1">
                <a:latin typeface="Calibri" pitchFamily="34" charset="0"/>
              </a:rPr>
              <a:t>BAKANLIĞIMIZCA  İKİNCİL DÜZENLEMERİN KANUNUN YÜRÜRLÜĞE GİRECEĞİ 1 TEMMUZ 2012 TARİHİNDEN İTİBAREN EN GEÇ ÜÇ AY İÇİNDE YÜRÜRLÜĞE KONULMASI PLANLANMAKTADIR. </a:t>
            </a:r>
          </a:p>
        </p:txBody>
      </p:sp>
      <p:sp>
        <p:nvSpPr>
          <p:cNvPr id="4" name="Slayt Numarası Yer Tutucusu 3"/>
          <p:cNvSpPr>
            <a:spLocks noGrp="1"/>
          </p:cNvSpPr>
          <p:nvPr>
            <p:ph type="sldNum" sz="quarter" idx="12"/>
          </p:nvPr>
        </p:nvSpPr>
        <p:spPr/>
        <p:txBody>
          <a:bodyPr/>
          <a:lstStyle/>
          <a:p>
            <a:pPr>
              <a:defRPr/>
            </a:pPr>
            <a:fld id="{9120F366-3C53-4304-ADF2-0EC4931E595F}" type="slidenum">
              <a:rPr lang="tr-TR"/>
              <a:pPr>
                <a:defRPr/>
              </a:pPr>
              <a:t>22</a:t>
            </a:fld>
            <a:endParaRPr lang="tr-T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755650" y="1700213"/>
            <a:ext cx="7848600" cy="4802187"/>
          </a:xfrm>
          <a:prstGeom prst="rect">
            <a:avLst/>
          </a:prstGeom>
          <a:noFill/>
        </p:spPr>
        <p:txBody>
          <a:bodyPr>
            <a:spAutoFit/>
          </a:bodyPr>
          <a:lstStyle/>
          <a:p>
            <a:pPr fontAlgn="auto">
              <a:spcBef>
                <a:spcPts val="0"/>
              </a:spcBef>
              <a:spcAft>
                <a:spcPts val="0"/>
              </a:spcAft>
              <a:defRPr/>
            </a:pPr>
            <a:r>
              <a:rPr lang="tr-TR" b="1" dirty="0">
                <a:latin typeface="+mn-lt"/>
                <a:cs typeface="+mn-cs"/>
              </a:rPr>
              <a:t>CEZALAR SUÇ VE CEZADA ORANTILILIK İLKESİ GEREĞİNCE YENİDEN DÜZENLENMİŞTİR.</a:t>
            </a:r>
          </a:p>
          <a:p>
            <a:pPr fontAlgn="auto">
              <a:spcBef>
                <a:spcPts val="0"/>
              </a:spcBef>
              <a:spcAft>
                <a:spcPts val="0"/>
              </a:spcAft>
              <a:defRPr/>
            </a:pPr>
            <a:endParaRPr lang="tr-TR" b="1" dirty="0">
              <a:latin typeface="+mn-lt"/>
              <a:cs typeface="+mn-cs"/>
            </a:endParaRPr>
          </a:p>
          <a:p>
            <a:pPr marL="285750" indent="-285750" fontAlgn="auto">
              <a:spcBef>
                <a:spcPts val="0"/>
              </a:spcBef>
              <a:spcAft>
                <a:spcPts val="0"/>
              </a:spcAft>
              <a:buFont typeface="Arial" pitchFamily="34" charset="0"/>
              <a:buChar char="•"/>
              <a:defRPr/>
            </a:pPr>
            <a:r>
              <a:rPr lang="tr-TR" b="1" dirty="0">
                <a:latin typeface="+mn-lt"/>
                <a:cs typeface="+mn-cs"/>
              </a:rPr>
              <a:t> 3 AYDAN 2 YILA KADAR HAPİS VEYA ADLİ PARA CEZASINI GEREKTİREN </a:t>
            </a:r>
          </a:p>
          <a:p>
            <a:pPr fontAlgn="auto">
              <a:spcBef>
                <a:spcPts val="0"/>
              </a:spcBef>
              <a:spcAft>
                <a:spcPts val="0"/>
              </a:spcAft>
              <a:defRPr/>
            </a:pPr>
            <a:r>
              <a:rPr lang="tr-TR" b="1" dirty="0">
                <a:solidFill>
                  <a:srgbClr val="FF0000"/>
                </a:solidFill>
                <a:latin typeface="+mn-lt"/>
                <a:cs typeface="+mn-cs"/>
              </a:rPr>
              <a:t>      18 SUÇUN YAPTIRIMI İDARİ PARA CEZASINA DÖNÜŞTÜRÜLMÜŞTÜR.</a:t>
            </a:r>
            <a:r>
              <a:rPr lang="tr-TR" b="1" dirty="0">
                <a:latin typeface="+mn-lt"/>
                <a:cs typeface="+mn-cs"/>
              </a:rPr>
              <a:t> </a:t>
            </a:r>
          </a:p>
          <a:p>
            <a:pPr fontAlgn="auto">
              <a:spcBef>
                <a:spcPts val="0"/>
              </a:spcBef>
              <a:spcAft>
                <a:spcPts val="0"/>
              </a:spcAft>
              <a:defRPr/>
            </a:pPr>
            <a:endParaRPr lang="tr-TR" b="1" dirty="0">
              <a:latin typeface="+mn-lt"/>
              <a:cs typeface="+mn-cs"/>
            </a:endParaRPr>
          </a:p>
          <a:p>
            <a:pPr marL="285750" indent="-285750" fontAlgn="auto">
              <a:spcBef>
                <a:spcPts val="0"/>
              </a:spcBef>
              <a:spcAft>
                <a:spcPts val="0"/>
              </a:spcAft>
              <a:buFont typeface="Arial" pitchFamily="34" charset="0"/>
              <a:buChar char="•"/>
              <a:defRPr/>
            </a:pPr>
            <a:r>
              <a:rPr lang="tr-TR" b="1" dirty="0">
                <a:latin typeface="+mn-lt"/>
                <a:cs typeface="+mn-cs"/>
              </a:rPr>
              <a:t> KARŞILIĞINDA ADLİ PARA CEZASI YAPTIRIMI ÖNGÖRÜLEN </a:t>
            </a:r>
            <a:r>
              <a:rPr lang="tr-TR" b="1" dirty="0">
                <a:solidFill>
                  <a:srgbClr val="FF0000"/>
                </a:solidFill>
                <a:latin typeface="+mn-lt"/>
                <a:cs typeface="+mn-cs"/>
              </a:rPr>
              <a:t>14 SUÇUN  YAPTIRIMI İDARİ PARA CEZASINA DÖNÜŞTÜRÜLMÜŞTÜR.</a:t>
            </a:r>
            <a:r>
              <a:rPr lang="tr-TR" b="1" dirty="0">
                <a:latin typeface="+mn-lt"/>
                <a:cs typeface="+mn-cs"/>
              </a:rPr>
              <a:t> </a:t>
            </a:r>
          </a:p>
          <a:p>
            <a:pPr marL="285750" indent="-285750" fontAlgn="auto">
              <a:spcBef>
                <a:spcPts val="0"/>
              </a:spcBef>
              <a:spcAft>
                <a:spcPts val="0"/>
              </a:spcAft>
              <a:buFont typeface="Arial" pitchFamily="34" charset="0"/>
              <a:buChar char="•"/>
              <a:defRPr/>
            </a:pPr>
            <a:endParaRPr lang="tr-TR" b="1" dirty="0">
              <a:latin typeface="+mn-lt"/>
              <a:cs typeface="+mn-cs"/>
            </a:endParaRPr>
          </a:p>
          <a:p>
            <a:pPr marL="285750" indent="-285750" fontAlgn="auto">
              <a:spcBef>
                <a:spcPts val="0"/>
              </a:spcBef>
              <a:spcAft>
                <a:spcPts val="0"/>
              </a:spcAft>
              <a:buFont typeface="Arial" pitchFamily="34" charset="0"/>
              <a:buChar char="•"/>
              <a:defRPr/>
            </a:pPr>
            <a:r>
              <a:rPr lang="tr-TR" b="1" dirty="0">
                <a:latin typeface="+mn-lt"/>
                <a:cs typeface="+mn-cs"/>
              </a:rPr>
              <a:t> HAPİS VE/VEYA ADLİ PARA CEZASI GEREKTİREN </a:t>
            </a:r>
            <a:r>
              <a:rPr lang="tr-TR" b="1" dirty="0">
                <a:solidFill>
                  <a:srgbClr val="FF0000"/>
                </a:solidFill>
                <a:latin typeface="+mn-lt"/>
                <a:cs typeface="+mn-cs"/>
              </a:rPr>
              <a:t>5 FİİLİN YAPTIRIMI SADECE ADLİ PARA CEZASINA DÖNÜŞTÜRÜLMÜŞTÜR. </a:t>
            </a:r>
          </a:p>
          <a:p>
            <a:pPr fontAlgn="auto">
              <a:spcBef>
                <a:spcPts val="0"/>
              </a:spcBef>
              <a:spcAft>
                <a:spcPts val="0"/>
              </a:spcAft>
              <a:defRPr/>
            </a:pPr>
            <a:endParaRPr lang="tr-TR" b="1" dirty="0">
              <a:solidFill>
                <a:srgbClr val="FF0000"/>
              </a:solidFill>
              <a:latin typeface="+mn-lt"/>
              <a:cs typeface="+mn-cs"/>
            </a:endParaRPr>
          </a:p>
          <a:p>
            <a:pPr marL="285750" indent="-285750" fontAlgn="auto">
              <a:spcBef>
                <a:spcPts val="0"/>
              </a:spcBef>
              <a:spcAft>
                <a:spcPts val="0"/>
              </a:spcAft>
              <a:buFont typeface="Arial" pitchFamily="34" charset="0"/>
              <a:buChar char="•"/>
              <a:defRPr/>
            </a:pPr>
            <a:r>
              <a:rPr lang="tr-TR" b="1" dirty="0">
                <a:latin typeface="+mn-lt"/>
                <a:cs typeface="+mn-cs"/>
              </a:rPr>
              <a:t> </a:t>
            </a:r>
            <a:r>
              <a:rPr lang="tr-TR" b="1" dirty="0">
                <a:solidFill>
                  <a:srgbClr val="FF0000"/>
                </a:solidFill>
                <a:latin typeface="+mn-lt"/>
                <a:cs typeface="+mn-cs"/>
              </a:rPr>
              <a:t>2 SUÇ TANIMI KALDIRILMIŞTIR.</a:t>
            </a:r>
          </a:p>
          <a:p>
            <a:pPr marL="285750" indent="-285750" fontAlgn="auto">
              <a:spcBef>
                <a:spcPts val="0"/>
              </a:spcBef>
              <a:spcAft>
                <a:spcPts val="0"/>
              </a:spcAft>
              <a:buFont typeface="Arial" pitchFamily="34" charset="0"/>
              <a:buChar char="•"/>
              <a:defRPr/>
            </a:pPr>
            <a:endParaRPr lang="tr-TR" b="1" dirty="0">
              <a:solidFill>
                <a:srgbClr val="FF0000"/>
              </a:solidFill>
              <a:latin typeface="+mn-lt"/>
              <a:cs typeface="+mn-cs"/>
            </a:endParaRPr>
          </a:p>
          <a:p>
            <a:pPr marL="285750" indent="-285750" fontAlgn="auto">
              <a:spcBef>
                <a:spcPts val="0"/>
              </a:spcBef>
              <a:spcAft>
                <a:spcPts val="0"/>
              </a:spcAft>
              <a:buFont typeface="Arial" pitchFamily="34" charset="0"/>
              <a:buChar char="•"/>
              <a:defRPr/>
            </a:pPr>
            <a:r>
              <a:rPr lang="tr-TR" b="1" dirty="0">
                <a:solidFill>
                  <a:srgbClr val="FF0000"/>
                </a:solidFill>
                <a:latin typeface="+mn-lt"/>
                <a:cs typeface="+mn-cs"/>
              </a:rPr>
              <a:t>7 FİİLİN CEZASI DEĞİŞMEMİŞTİR.</a:t>
            </a:r>
          </a:p>
          <a:p>
            <a:pPr marL="285750" indent="-285750" fontAlgn="auto">
              <a:spcBef>
                <a:spcPts val="0"/>
              </a:spcBef>
              <a:spcAft>
                <a:spcPts val="0"/>
              </a:spcAft>
              <a:buFont typeface="Arial" pitchFamily="34" charset="0"/>
              <a:buChar char="•"/>
              <a:defRPr/>
            </a:pPr>
            <a:endParaRPr lang="tr-TR" b="1" dirty="0">
              <a:latin typeface="+mn-lt"/>
              <a:cs typeface="+mn-cs"/>
            </a:endParaRPr>
          </a:p>
          <a:p>
            <a:pPr marL="285750" indent="-285750" fontAlgn="auto">
              <a:spcBef>
                <a:spcPts val="0"/>
              </a:spcBef>
              <a:spcAft>
                <a:spcPts val="0"/>
              </a:spcAft>
              <a:buFont typeface="Arial" pitchFamily="34" charset="0"/>
              <a:buChar char="•"/>
              <a:defRPr/>
            </a:pPr>
            <a:r>
              <a:rPr lang="tr-TR" b="1" dirty="0">
                <a:solidFill>
                  <a:srgbClr val="FF0000"/>
                </a:solidFill>
                <a:latin typeface="+mn-lt"/>
                <a:cs typeface="+mn-cs"/>
              </a:rPr>
              <a:t>1 FİİLİN CEZASI İSE ARTIRILMIŞTIR.</a:t>
            </a:r>
          </a:p>
        </p:txBody>
      </p:sp>
      <p:sp>
        <p:nvSpPr>
          <p:cNvPr id="24579" name="Metin kutusu 4"/>
          <p:cNvSpPr txBox="1">
            <a:spLocks noChangeArrowheads="1"/>
          </p:cNvSpPr>
          <p:nvPr/>
        </p:nvSpPr>
        <p:spPr bwMode="auto">
          <a:xfrm>
            <a:off x="1882775" y="765175"/>
            <a:ext cx="5562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tr-TR" sz="2400" b="1">
                <a:solidFill>
                  <a:srgbClr val="C00000"/>
                </a:solidFill>
                <a:latin typeface="Calibri" pitchFamily="34" charset="0"/>
              </a:rPr>
              <a:t>SUÇ VE CEZALARA İLİŞKİN DÜZENLEMELER</a:t>
            </a:r>
          </a:p>
        </p:txBody>
      </p:sp>
      <p:cxnSp>
        <p:nvCxnSpPr>
          <p:cNvPr id="6" name="Düz Bağlayıcı 5"/>
          <p:cNvCxnSpPr/>
          <p:nvPr/>
        </p:nvCxnSpPr>
        <p:spPr>
          <a:xfrm>
            <a:off x="1882775" y="1227138"/>
            <a:ext cx="5562600" cy="0"/>
          </a:xfrm>
          <a:prstGeom prst="line">
            <a:avLst/>
          </a:prstGeom>
        </p:spPr>
        <p:style>
          <a:lnRef idx="3">
            <a:schemeClr val="accent5"/>
          </a:lnRef>
          <a:fillRef idx="0">
            <a:schemeClr val="accent5"/>
          </a:fillRef>
          <a:effectRef idx="2">
            <a:schemeClr val="accent5"/>
          </a:effectRef>
          <a:fontRef idx="minor">
            <a:schemeClr val="tx1"/>
          </a:fontRef>
        </p:style>
      </p:cxnSp>
      <p:sp>
        <p:nvSpPr>
          <p:cNvPr id="8" name="Çerçeve 7"/>
          <p:cNvSpPr/>
          <p:nvPr/>
        </p:nvSpPr>
        <p:spPr>
          <a:xfrm>
            <a:off x="107950" y="115888"/>
            <a:ext cx="8928100" cy="6626225"/>
          </a:xfrm>
          <a:prstGeom prst="frame">
            <a:avLst>
              <a:gd name="adj1" fmla="val 2379"/>
            </a:avLst>
          </a:prstGeom>
        </p:spPr>
        <p:style>
          <a:lnRef idx="1">
            <a:schemeClr val="accent5"/>
          </a:lnRef>
          <a:fillRef idx="3">
            <a:schemeClr val="accent5"/>
          </a:fillRef>
          <a:effectRef idx="2">
            <a:schemeClr val="accent5"/>
          </a:effectRef>
          <a:fontRef idx="minor">
            <a:schemeClr val="lt1"/>
          </a:fontRef>
        </p:style>
        <p:txBody>
          <a:bodyPr anchor="ctr"/>
          <a:lstStyle/>
          <a:p>
            <a:pPr algn="ctr" fontAlgn="auto">
              <a:spcBef>
                <a:spcPts val="0"/>
              </a:spcBef>
              <a:spcAft>
                <a:spcPts val="0"/>
              </a:spcAft>
              <a:defRPr/>
            </a:pPr>
            <a:endParaRPr lang="tr-TR">
              <a:solidFill>
                <a:schemeClr val="tx1"/>
              </a:solidFill>
            </a:endParaRPr>
          </a:p>
        </p:txBody>
      </p:sp>
      <p:pic>
        <p:nvPicPr>
          <p:cNvPr id="9" name="Resim 8"/>
          <p:cNvPicPr>
            <a:picLocks noChangeAspect="1"/>
          </p:cNvPicPr>
          <p:nvPr/>
        </p:nvPicPr>
        <p:blipFill>
          <a:blip r:embed="rId2" cstate="print">
            <a:extLst/>
          </a:blip>
          <a:stretch>
            <a:fillRect/>
          </a:stretch>
        </p:blipFill>
        <p:spPr>
          <a:xfrm>
            <a:off x="323528" y="383468"/>
            <a:ext cx="1224136" cy="122413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 name="Slayt Numarası Yer Tutucusu 3"/>
          <p:cNvSpPr>
            <a:spLocks noGrp="1"/>
          </p:cNvSpPr>
          <p:nvPr>
            <p:ph type="sldNum" sz="quarter" idx="12"/>
          </p:nvPr>
        </p:nvSpPr>
        <p:spPr/>
        <p:txBody>
          <a:bodyPr/>
          <a:lstStyle/>
          <a:p>
            <a:pPr>
              <a:defRPr/>
            </a:pPr>
            <a:fld id="{CAF79FED-A630-40D2-B65A-8AD11B5990B1}" type="slidenum">
              <a:rPr lang="tr-TR"/>
              <a:pPr>
                <a:defRPr/>
              </a:pPr>
              <a:t>23</a:t>
            </a:fld>
            <a:endParaRPr lang="tr-T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6 Diyagram"/>
          <p:cNvGraphicFramePr/>
          <p:nvPr/>
        </p:nvGraphicFramePr>
        <p:xfrm>
          <a:off x="357158" y="357166"/>
          <a:ext cx="8501122" cy="53578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6" name="5 Tablo"/>
          <p:cNvGraphicFramePr>
            <a:graphicFrameLocks noGrp="1"/>
          </p:cNvGraphicFramePr>
          <p:nvPr/>
        </p:nvGraphicFramePr>
        <p:xfrm>
          <a:off x="285750" y="142875"/>
          <a:ext cx="8477250" cy="579438"/>
        </p:xfrm>
        <a:graphic>
          <a:graphicData uri="http://schemas.openxmlformats.org/drawingml/2006/table">
            <a:tbl>
              <a:tblPr firstRow="1" bandRow="1">
                <a:tableStyleId>{5C22544A-7EE6-4342-B048-85BDC9FD1C3A}</a:tableStyleId>
              </a:tblPr>
              <a:tblGrid>
                <a:gridCol w="8477250"/>
              </a:tblGrid>
              <a:tr h="579438">
                <a:tc>
                  <a:txBody>
                    <a:bodyPr/>
                    <a:lstStyle/>
                    <a:p>
                      <a:pPr algn="ctr"/>
                      <a:r>
                        <a:rPr lang="tr-TR" sz="1600" dirty="0" smtClean="0"/>
                        <a:t>ÜÇ AYDAN İKİ YILA KADAR</a:t>
                      </a:r>
                      <a:r>
                        <a:rPr lang="tr-TR" sz="1600" baseline="0" dirty="0" smtClean="0"/>
                        <a:t> HAPİS VEYA ADLİ PARA CEZASI GEREKTİREN FİİLLERİN YAPTIRIMININ İDARİ PARA CEZASINA DÖNÜŞTÜRÜLMESİ - 1</a:t>
                      </a:r>
                      <a:endParaRPr lang="tr-TR" sz="1800" dirty="0"/>
                    </a:p>
                  </a:txBody>
                  <a:tcPr marT="45745" marB="45745">
                    <a:solidFill>
                      <a:srgbClr val="C00000"/>
                    </a:solidFill>
                  </a:tcPr>
                </a:tc>
              </a:tr>
            </a:tbl>
          </a:graphicData>
        </a:graphic>
      </p:graphicFrame>
      <p:graphicFrame>
        <p:nvGraphicFramePr>
          <p:cNvPr id="8" name="7 Tablo"/>
          <p:cNvGraphicFramePr>
            <a:graphicFrameLocks noGrp="1"/>
          </p:cNvGraphicFramePr>
          <p:nvPr/>
        </p:nvGraphicFramePr>
        <p:xfrm>
          <a:off x="285750" y="785813"/>
          <a:ext cx="8501063" cy="4803775"/>
        </p:xfrm>
        <a:graphic>
          <a:graphicData uri="http://schemas.openxmlformats.org/drawingml/2006/table">
            <a:tbl>
              <a:tblPr firstRow="1" bandRow="1" bandCol="1">
                <a:tableStyleId>{7DF18680-E054-41AD-8BC1-D1AEF772440D}</a:tableStyleId>
              </a:tblPr>
              <a:tblGrid>
                <a:gridCol w="3929033"/>
                <a:gridCol w="2428875"/>
                <a:gridCol w="2143154"/>
              </a:tblGrid>
              <a:tr h="365831">
                <a:tc>
                  <a:txBody>
                    <a:bodyPr/>
                    <a:lstStyle/>
                    <a:p>
                      <a:pPr algn="l"/>
                      <a:r>
                        <a:rPr lang="tr-TR" sz="1800" dirty="0" smtClean="0"/>
                        <a:t>CEZA</a:t>
                      </a:r>
                      <a:r>
                        <a:rPr lang="tr-TR" sz="1800" baseline="0" dirty="0" smtClean="0"/>
                        <a:t> GEREKTİREN FİİLLER</a:t>
                      </a:r>
                      <a:endParaRPr lang="tr-TR" sz="1800" dirty="0"/>
                    </a:p>
                  </a:txBody>
                  <a:tcPr marL="91439" marR="91439" marT="45728" marB="45728"/>
                </a:tc>
                <a:tc>
                  <a:txBody>
                    <a:bodyPr/>
                    <a:lstStyle/>
                    <a:p>
                      <a:pPr algn="l"/>
                      <a:r>
                        <a:rPr lang="tr-TR" sz="1800" dirty="0" smtClean="0"/>
                        <a:t>MEVCUT  ŞEKLİ</a:t>
                      </a:r>
                      <a:endParaRPr lang="tr-TR" sz="1800" dirty="0"/>
                    </a:p>
                  </a:txBody>
                  <a:tcPr marL="91439" marR="91439" marT="45728" marB="45728"/>
                </a:tc>
                <a:tc>
                  <a:txBody>
                    <a:bodyPr/>
                    <a:lstStyle/>
                    <a:p>
                      <a:pPr algn="l"/>
                      <a:r>
                        <a:rPr lang="tr-TR" sz="1800" dirty="0" smtClean="0"/>
                        <a:t>YAPILAN DEĞİŞİKLİK</a:t>
                      </a:r>
                      <a:endParaRPr lang="tr-TR" sz="1800" dirty="0"/>
                    </a:p>
                  </a:txBody>
                  <a:tcPr marL="91439" marR="91439" marT="45728" marB="45728"/>
                </a:tc>
              </a:tr>
              <a:tr h="823118">
                <a:tc>
                  <a:txBody>
                    <a:bodyPr/>
                    <a:lstStyle/>
                    <a:p>
                      <a:pPr algn="l"/>
                      <a:r>
                        <a:rPr lang="tr-TR" sz="1400" dirty="0" smtClean="0"/>
                        <a:t>1- TESCİL VE KAYIT İÇİN</a:t>
                      </a:r>
                      <a:r>
                        <a:rPr lang="tr-TR" sz="1400" baseline="0" dirty="0" smtClean="0"/>
                        <a:t> </a:t>
                      </a:r>
                      <a:r>
                        <a:rPr lang="tr-TR" sz="1400" dirty="0" smtClean="0"/>
                        <a:t>GERÇEĞE AYKIRI BEYANDA BULUNMAK (38/1)</a:t>
                      </a:r>
                      <a:endParaRPr lang="tr-TR" sz="1400" b="1" dirty="0"/>
                    </a:p>
                  </a:txBody>
                  <a:tcPr marL="91439" marR="91439" marT="45728" marB="45728"/>
                </a:tc>
                <a:tc>
                  <a:txBody>
                    <a:bodyPr/>
                    <a:lstStyle/>
                    <a:p>
                      <a:pPr algn="l"/>
                      <a:r>
                        <a:rPr lang="tr-TR" sz="1400" dirty="0" smtClean="0"/>
                        <a:t>ÜÇ AYDAN</a:t>
                      </a:r>
                      <a:r>
                        <a:rPr lang="tr-TR" sz="1400" baseline="0" dirty="0" smtClean="0"/>
                        <a:t> İKİ YILA KADAR HAPİS VEYA ADLİ PARA CEZASI</a:t>
                      </a:r>
                      <a:endParaRPr lang="tr-TR" sz="1400" b="1" dirty="0"/>
                    </a:p>
                  </a:txBody>
                  <a:tcPr marL="91439" marR="91439" marT="45728" marB="45728"/>
                </a:tc>
                <a:tc>
                  <a:txBody>
                    <a:bodyPr/>
                    <a:lstStyle/>
                    <a:p>
                      <a:pPr algn="l"/>
                      <a:r>
                        <a:rPr lang="tr-TR" sz="1400" dirty="0" smtClean="0"/>
                        <a:t>İKİBİN TÜRK LİRASI</a:t>
                      </a:r>
                      <a:r>
                        <a:rPr lang="tr-TR" sz="1400" baseline="0" dirty="0" smtClean="0"/>
                        <a:t> İDARİ PARA CEZASI</a:t>
                      </a:r>
                      <a:endParaRPr lang="tr-TR" sz="1400" b="1" dirty="0"/>
                    </a:p>
                  </a:txBody>
                  <a:tcPr marL="91439" marR="91439" marT="45728" marB="45728"/>
                </a:tc>
              </a:tr>
              <a:tr h="116637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400" dirty="0" smtClean="0"/>
                        <a:t>2- </a:t>
                      </a:r>
                      <a:r>
                        <a:rPr lang="tr-TR" sz="1400" kern="1200" dirty="0" smtClean="0"/>
                        <a:t>TACİRİN, TİCARİ İŞLETMESİNE İLİŞKİN İŞLEMLERİ, TİCARET UNVANIYLA YAPMAMASI VE İŞLETMESİYLE İLGİLİ SENETLERLE DİĞER BELGELERİ BU UNVAN ALTINDA İMZALAMAMASI (39/1)</a:t>
                      </a:r>
                    </a:p>
                    <a:p>
                      <a:pPr algn="l"/>
                      <a:endParaRPr lang="tr-TR" sz="1400" dirty="0"/>
                    </a:p>
                  </a:txBody>
                  <a:tcPr marL="91439" marR="91439" marT="45728" marB="45728"/>
                </a:tc>
                <a:tc>
                  <a:txBody>
                    <a:bodyPr/>
                    <a:lstStyle/>
                    <a:p>
                      <a:pPr algn="l"/>
                      <a:r>
                        <a:rPr lang="tr-TR" sz="1400" dirty="0" smtClean="0"/>
                        <a:t>ÜÇ AYDAN</a:t>
                      </a:r>
                      <a:r>
                        <a:rPr lang="tr-TR" sz="1400" baseline="0" dirty="0" smtClean="0"/>
                        <a:t> İKİ YILA KADAR HAPİS VEYA ADLİ PARA CEZASI</a:t>
                      </a:r>
                      <a:endParaRPr lang="tr-TR" sz="1400" b="1" dirty="0"/>
                    </a:p>
                  </a:txBody>
                  <a:tcPr marL="91439" marR="91439" marT="45728" marB="45728"/>
                </a:tc>
                <a:tc>
                  <a:txBody>
                    <a:bodyPr/>
                    <a:lstStyle/>
                    <a:p>
                      <a:pPr algn="l"/>
                      <a:r>
                        <a:rPr lang="tr-TR" sz="1400" dirty="0" smtClean="0"/>
                        <a:t>İKİBİN TÜRK LİRASI</a:t>
                      </a:r>
                      <a:r>
                        <a:rPr lang="tr-TR" sz="1400" baseline="0" dirty="0" smtClean="0"/>
                        <a:t> İDARİ PARA CEZASI</a:t>
                      </a:r>
                      <a:endParaRPr lang="tr-TR" sz="1400" b="1" dirty="0"/>
                    </a:p>
                  </a:txBody>
                  <a:tcPr marL="91439" marR="91439" marT="45728" marB="45728"/>
                </a:tc>
              </a:tr>
              <a:tr h="936172">
                <a:tc>
                  <a:txBody>
                    <a:bodyPr/>
                    <a:lstStyle/>
                    <a:p>
                      <a:pPr algn="l"/>
                      <a:r>
                        <a:rPr lang="tr-TR" sz="1400" kern="1200" dirty="0" smtClean="0"/>
                        <a:t>3- TESCİL EDİLEN TİCARET UNVANININ, TİCARİ İŞLETMENİN GÖRÜLEBİLECEK BİR YERİNE OKUNAKLI BİR ŞEKİLDE YAZILMAMASI (39/2)</a:t>
                      </a:r>
                      <a:endParaRPr lang="tr-TR" sz="1400" b="1" dirty="0"/>
                    </a:p>
                  </a:txBody>
                  <a:tcPr marL="91439" marR="91439" marT="45728" marB="45728"/>
                </a:tc>
                <a:tc>
                  <a:txBody>
                    <a:bodyPr/>
                    <a:lstStyle/>
                    <a:p>
                      <a:pPr algn="l"/>
                      <a:r>
                        <a:rPr lang="tr-TR" sz="1400" dirty="0" smtClean="0"/>
                        <a:t>ÜÇ AYDAN</a:t>
                      </a:r>
                      <a:r>
                        <a:rPr lang="tr-TR" sz="1400" baseline="0" dirty="0" smtClean="0"/>
                        <a:t> İKİ YILA KADAR HAPİS VEYA ADLİ PARA CEZASI</a:t>
                      </a:r>
                      <a:endParaRPr lang="tr-TR" sz="1400" b="1" dirty="0"/>
                    </a:p>
                  </a:txBody>
                  <a:tcPr marL="91439" marR="91439" marT="45728" marB="45728"/>
                </a:tc>
                <a:tc>
                  <a:txBody>
                    <a:bodyPr/>
                    <a:lstStyle/>
                    <a:p>
                      <a:pPr algn="l"/>
                      <a:r>
                        <a:rPr lang="tr-TR" sz="1400" dirty="0" smtClean="0"/>
                        <a:t>İKİBİN TÜRK LİRASI</a:t>
                      </a:r>
                      <a:r>
                        <a:rPr lang="tr-TR" sz="1400" baseline="0" dirty="0" smtClean="0"/>
                        <a:t> İDARİ PARA CEZASI</a:t>
                      </a:r>
                      <a:endParaRPr lang="tr-TR" sz="1400" b="1" dirty="0"/>
                    </a:p>
                  </a:txBody>
                  <a:tcPr marL="91439" marR="91439" marT="45728" marB="45728"/>
                </a:tc>
              </a:tr>
              <a:tr h="1512278">
                <a:tc>
                  <a:txBody>
                    <a:bodyPr/>
                    <a:lstStyle/>
                    <a:p>
                      <a:pPr algn="l"/>
                      <a:r>
                        <a:rPr lang="tr-TR" sz="1400" dirty="0" smtClean="0"/>
                        <a:t>4-</a:t>
                      </a:r>
                      <a:r>
                        <a:rPr lang="tr-TR" sz="1400" baseline="0" dirty="0" smtClean="0"/>
                        <a:t> TİCARİ MEKTUPLARDA VE TİCARİ DEFTERLERİN DAYANAĞINI OLUŞTURAN BELGELERDE TİCARET UNVANININ, İŞLETMENİN MERKEZİNİN, TİCARET SİCİL NUMARASININ VE ŞİRKET İNTERNET SİTESİ OLUŞTURMA YÜKÜMLÜLÜĞÜNE TABİ İSE İNTERNET SİTESİ ADRESİNİN GÖSTERİLMEMESİ (39/2)</a:t>
                      </a:r>
                      <a:endParaRPr lang="tr-TR" sz="1400" b="1" dirty="0"/>
                    </a:p>
                  </a:txBody>
                  <a:tcPr marL="91439" marR="91439" marT="45728" marB="45728"/>
                </a:tc>
                <a:tc>
                  <a:txBody>
                    <a:bodyPr/>
                    <a:lstStyle/>
                    <a:p>
                      <a:pPr algn="l"/>
                      <a:r>
                        <a:rPr lang="tr-TR" sz="1400" dirty="0" smtClean="0"/>
                        <a:t>ÜÇ AYDAN</a:t>
                      </a:r>
                      <a:r>
                        <a:rPr lang="tr-TR" sz="1400" baseline="0" dirty="0" smtClean="0"/>
                        <a:t> İKİ YILA KADAR HAPİS VEYA ADLİ PARA CEZASI</a:t>
                      </a:r>
                      <a:endParaRPr lang="tr-TR" sz="1400" b="1" dirty="0"/>
                    </a:p>
                  </a:txBody>
                  <a:tcPr marL="91439" marR="91439" marT="45728" marB="45728"/>
                </a:tc>
                <a:tc>
                  <a:txBody>
                    <a:bodyPr/>
                    <a:lstStyle/>
                    <a:p>
                      <a:pPr algn="l"/>
                      <a:r>
                        <a:rPr lang="tr-TR" sz="1400" dirty="0" smtClean="0"/>
                        <a:t>İKİBİN TÜRK LİRASI</a:t>
                      </a:r>
                      <a:r>
                        <a:rPr lang="tr-TR" sz="1400" baseline="0" dirty="0" smtClean="0"/>
                        <a:t> İDARİ PARA CEZASI</a:t>
                      </a:r>
                      <a:endParaRPr lang="tr-TR" sz="1400" b="1" dirty="0"/>
                    </a:p>
                  </a:txBody>
                  <a:tcPr marL="91439" marR="91439" marT="45728" marB="45728"/>
                </a:tc>
              </a:tr>
            </a:tbl>
          </a:graphicData>
        </a:graphic>
      </p:graphicFrame>
      <p:sp>
        <p:nvSpPr>
          <p:cNvPr id="2" name="Slayt Numarası Yer Tutucusu 1"/>
          <p:cNvSpPr>
            <a:spLocks noGrp="1"/>
          </p:cNvSpPr>
          <p:nvPr>
            <p:ph type="sldNum" sz="quarter" idx="12"/>
          </p:nvPr>
        </p:nvSpPr>
        <p:spPr/>
        <p:txBody>
          <a:bodyPr/>
          <a:lstStyle/>
          <a:p>
            <a:pPr>
              <a:defRPr/>
            </a:pPr>
            <a:fld id="{B2C144C6-510E-40B0-AD47-AB865590C838}" type="slidenum">
              <a:rPr lang="tr-TR"/>
              <a:pPr>
                <a:defRPr/>
              </a:pPr>
              <a:t>24</a:t>
            </a:fld>
            <a:endParaRPr lang="tr-T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7 Tablo"/>
          <p:cNvGraphicFramePr>
            <a:graphicFrameLocks noGrp="1"/>
          </p:cNvGraphicFramePr>
          <p:nvPr/>
        </p:nvGraphicFramePr>
        <p:xfrm>
          <a:off x="285750" y="785813"/>
          <a:ext cx="8643938" cy="5235575"/>
        </p:xfrm>
        <a:graphic>
          <a:graphicData uri="http://schemas.openxmlformats.org/drawingml/2006/table">
            <a:tbl>
              <a:tblPr firstRow="1" bandRow="1">
                <a:tableStyleId>{7DF18680-E054-41AD-8BC1-D1AEF772440D}</a:tableStyleId>
              </a:tblPr>
              <a:tblGrid>
                <a:gridCol w="3849791"/>
                <a:gridCol w="2614973"/>
                <a:gridCol w="2179174"/>
              </a:tblGrid>
              <a:tr h="428678">
                <a:tc>
                  <a:txBody>
                    <a:bodyPr/>
                    <a:lstStyle/>
                    <a:p>
                      <a:pPr algn="l"/>
                      <a:r>
                        <a:rPr lang="tr-TR" sz="1800" dirty="0" smtClean="0"/>
                        <a:t>CEZA</a:t>
                      </a:r>
                      <a:r>
                        <a:rPr lang="tr-TR" sz="1800" baseline="0" dirty="0" smtClean="0"/>
                        <a:t> GEREKTİREN FİİLLER</a:t>
                      </a:r>
                      <a:endParaRPr lang="tr-TR" sz="1800" dirty="0"/>
                    </a:p>
                  </a:txBody>
                  <a:tcPr marT="45725" marB="45725"/>
                </a:tc>
                <a:tc>
                  <a:txBody>
                    <a:bodyPr/>
                    <a:lstStyle/>
                    <a:p>
                      <a:pPr algn="l"/>
                      <a:r>
                        <a:rPr lang="tr-TR" sz="1800" dirty="0" smtClean="0"/>
                        <a:t>MEVCUT  ŞEKLİ</a:t>
                      </a:r>
                      <a:endParaRPr lang="tr-TR" sz="1800" dirty="0"/>
                    </a:p>
                  </a:txBody>
                  <a:tcPr marT="45725" marB="45725"/>
                </a:tc>
                <a:tc>
                  <a:txBody>
                    <a:bodyPr/>
                    <a:lstStyle/>
                    <a:p>
                      <a:pPr algn="l"/>
                      <a:r>
                        <a:rPr lang="tr-TR" sz="1800" dirty="0" smtClean="0"/>
                        <a:t>YAPILAN DEĞİŞİKLİK</a:t>
                      </a:r>
                      <a:endParaRPr lang="tr-TR" sz="1800" dirty="0"/>
                    </a:p>
                  </a:txBody>
                  <a:tcPr marT="45725" marB="45725"/>
                </a:tc>
              </a:tr>
              <a:tr h="643017">
                <a:tc>
                  <a:txBody>
                    <a:bodyPr/>
                    <a:lstStyle/>
                    <a:p>
                      <a:pPr algn="l"/>
                      <a:r>
                        <a:rPr lang="tr-TR" sz="1400" dirty="0" smtClean="0"/>
                        <a:t>5- BELGELERDE GÖSTERİLECEK BİLGİLERİN İNTERNET</a:t>
                      </a:r>
                      <a:r>
                        <a:rPr lang="tr-TR" sz="1400" baseline="0" dirty="0" smtClean="0"/>
                        <a:t> SİTESİNDE YAYINLANMAMASI (39/2)</a:t>
                      </a:r>
                      <a:endParaRPr lang="tr-TR" sz="1400" b="1" dirty="0"/>
                    </a:p>
                  </a:txBody>
                  <a:tcPr marT="45725" marB="45725"/>
                </a:tc>
                <a:tc>
                  <a:txBody>
                    <a:bodyPr/>
                    <a:lstStyle/>
                    <a:p>
                      <a:pPr algn="l"/>
                      <a:r>
                        <a:rPr lang="tr-TR" sz="1400" dirty="0" smtClean="0"/>
                        <a:t>ÜÇ AYDAN</a:t>
                      </a:r>
                      <a:r>
                        <a:rPr lang="tr-TR" sz="1400" baseline="0" dirty="0" smtClean="0"/>
                        <a:t> İKİ YILA KADAR HAPİS VEYA ADLİ PARA CEZASI</a:t>
                      </a:r>
                      <a:endParaRPr lang="tr-TR" sz="1400" b="1" dirty="0"/>
                    </a:p>
                  </a:txBody>
                  <a:tcPr marT="45725" marB="45725"/>
                </a:tc>
                <a:tc>
                  <a:txBody>
                    <a:bodyPr/>
                    <a:lstStyle/>
                    <a:p>
                      <a:pPr algn="l"/>
                      <a:r>
                        <a:rPr lang="tr-TR" sz="1400" dirty="0" smtClean="0"/>
                        <a:t>İKİBİN TÜRK LİRASI</a:t>
                      </a:r>
                      <a:r>
                        <a:rPr lang="tr-TR" sz="1400" baseline="0" dirty="0" smtClean="0"/>
                        <a:t> İDARİ PARA CEZASI</a:t>
                      </a:r>
                      <a:endParaRPr lang="tr-TR" sz="1400" b="1" dirty="0"/>
                    </a:p>
                  </a:txBody>
                  <a:tcPr marT="45725" marB="45725"/>
                </a:tc>
              </a:tr>
              <a:tr h="1000249">
                <a:tc>
                  <a:txBody>
                    <a:bodyPr/>
                    <a:lstStyle/>
                    <a:p>
                      <a:pPr algn="l"/>
                      <a:r>
                        <a:rPr lang="tr-TR" sz="1400" kern="1200" dirty="0" smtClean="0"/>
                        <a:t>6-TACİRİN, TİCARİ İŞLETMENİN AÇILDIĞI GÜNDEN İTİBAREN ONBEŞ GÜN İÇİNDE, TİCARİ İŞLETMESİNİ VE SEÇTİĞİ TİCARET UNVANINI TESCİL VE İLAN ETTİRMEMESİ (40/1) </a:t>
                      </a:r>
                      <a:endParaRPr lang="tr-TR" sz="1400" b="1" dirty="0"/>
                    </a:p>
                  </a:txBody>
                  <a:tcPr marT="45725" marB="45725"/>
                </a:tc>
                <a:tc>
                  <a:txBody>
                    <a:bodyPr/>
                    <a:lstStyle/>
                    <a:p>
                      <a:pPr algn="l"/>
                      <a:r>
                        <a:rPr lang="tr-TR" sz="1400" dirty="0" smtClean="0"/>
                        <a:t>ÜÇ AYDAN</a:t>
                      </a:r>
                      <a:r>
                        <a:rPr lang="tr-TR" sz="1400" baseline="0" dirty="0" smtClean="0"/>
                        <a:t> İKİ YILA KADAR HAPİS VEYA ADLİ PARA CEZASI</a:t>
                      </a:r>
                      <a:endParaRPr lang="tr-TR" sz="1400" b="1" dirty="0"/>
                    </a:p>
                  </a:txBody>
                  <a:tcPr marT="45725" marB="45725"/>
                </a:tc>
                <a:tc>
                  <a:txBody>
                    <a:bodyPr/>
                    <a:lstStyle/>
                    <a:p>
                      <a:pPr algn="l"/>
                      <a:r>
                        <a:rPr lang="tr-TR" sz="1400" dirty="0" smtClean="0"/>
                        <a:t>İKİBİN TÜRK LİRASI</a:t>
                      </a:r>
                      <a:r>
                        <a:rPr lang="tr-TR" sz="1400" baseline="0" dirty="0" smtClean="0"/>
                        <a:t> İDARİ PARA CEZASI</a:t>
                      </a:r>
                      <a:endParaRPr lang="tr-TR" sz="1400" b="1" dirty="0"/>
                    </a:p>
                  </a:txBody>
                  <a:tcPr marT="45725" marB="45725"/>
                </a:tc>
              </a:tr>
              <a:tr h="1000249">
                <a:tc>
                  <a:txBody>
                    <a:bodyPr/>
                    <a:lstStyle/>
                    <a:p>
                      <a:pPr algn="l"/>
                      <a:r>
                        <a:rPr lang="tr-TR" sz="1400" kern="1200" dirty="0" smtClean="0"/>
                        <a:t>7-TACİRİN KULLANACAĞI TİCARET UNVANINI VE BUNUN ALTINA ATACAĞI İMZAYI NOTERE ONAYLATTIRDIKTAN SONRA SİCİL MÜDÜRLÜĞÜNE VERMEMESİ(40/2)</a:t>
                      </a:r>
                      <a:endParaRPr lang="tr-TR" sz="1400" b="1" dirty="0"/>
                    </a:p>
                  </a:txBody>
                  <a:tcPr marT="45725" marB="45725"/>
                </a:tc>
                <a:tc>
                  <a:txBody>
                    <a:bodyPr/>
                    <a:lstStyle/>
                    <a:p>
                      <a:pPr algn="l"/>
                      <a:r>
                        <a:rPr lang="tr-TR" sz="1400" dirty="0" smtClean="0"/>
                        <a:t>ÜÇ AYDAN</a:t>
                      </a:r>
                      <a:r>
                        <a:rPr lang="tr-TR" sz="1400" baseline="0" dirty="0" smtClean="0"/>
                        <a:t> İKİ YILA KADAR HAPİS VEYA ADLİ PARA CEZASI</a:t>
                      </a:r>
                      <a:endParaRPr lang="tr-TR" sz="1400" b="1" dirty="0"/>
                    </a:p>
                  </a:txBody>
                  <a:tcPr marT="45725" marB="45725"/>
                </a:tc>
                <a:tc>
                  <a:txBody>
                    <a:bodyPr/>
                    <a:lstStyle/>
                    <a:p>
                      <a:pPr algn="l"/>
                      <a:r>
                        <a:rPr lang="tr-TR" sz="1400" dirty="0" smtClean="0"/>
                        <a:t>İKİBİN TÜRK LİRASI</a:t>
                      </a:r>
                      <a:r>
                        <a:rPr lang="tr-TR" sz="1400" baseline="0" dirty="0" smtClean="0"/>
                        <a:t> İDARİ PARA CEZASI</a:t>
                      </a:r>
                      <a:endParaRPr lang="tr-TR" sz="1400" b="1" dirty="0"/>
                    </a:p>
                  </a:txBody>
                  <a:tcPr marT="45725" marB="45725"/>
                </a:tc>
              </a:tr>
              <a:tr h="857356">
                <a:tc>
                  <a:txBody>
                    <a:bodyPr/>
                    <a:lstStyle/>
                    <a:p>
                      <a:pPr algn="l"/>
                      <a:r>
                        <a:rPr lang="tr-TR" sz="1400" kern="1200" dirty="0" smtClean="0"/>
                        <a:t>8- MERKEZİ TÜRKİYE’DE BULUNAN TİCARİ İŞLETMELERİN ŞUBELERİNİN TİCARET SİCİLİNE TESCİL VE İLAN ETTİRİLMEMESİ (40/3) </a:t>
                      </a:r>
                      <a:endParaRPr lang="tr-TR" sz="1400" dirty="0"/>
                    </a:p>
                  </a:txBody>
                  <a:tcPr marT="45725" marB="45725"/>
                </a:tc>
                <a:tc>
                  <a:txBody>
                    <a:bodyPr/>
                    <a:lstStyle/>
                    <a:p>
                      <a:pPr algn="l"/>
                      <a:r>
                        <a:rPr lang="tr-TR" sz="1400" dirty="0" smtClean="0"/>
                        <a:t>ÜÇ AYDAN</a:t>
                      </a:r>
                      <a:r>
                        <a:rPr lang="tr-TR" sz="1400" baseline="0" dirty="0" smtClean="0"/>
                        <a:t> İKİ YILA KADAR HAPİS VEYA ADLİ PARA CEZASI</a:t>
                      </a:r>
                      <a:endParaRPr lang="tr-TR" sz="1400" b="1" dirty="0"/>
                    </a:p>
                  </a:txBody>
                  <a:tcPr marT="45725" marB="45725"/>
                </a:tc>
                <a:tc>
                  <a:txBody>
                    <a:bodyPr/>
                    <a:lstStyle/>
                    <a:p>
                      <a:pPr algn="l"/>
                      <a:r>
                        <a:rPr lang="tr-TR" sz="1400" dirty="0" smtClean="0"/>
                        <a:t>İKİBİN TÜRK LİRASI</a:t>
                      </a:r>
                      <a:r>
                        <a:rPr lang="tr-TR" sz="1400" baseline="0" dirty="0" smtClean="0"/>
                        <a:t> İDARİ PARA CEZASI</a:t>
                      </a:r>
                      <a:endParaRPr lang="tr-TR" sz="1400" b="1" dirty="0"/>
                    </a:p>
                  </a:txBody>
                  <a:tcPr marT="45725" marB="45725"/>
                </a:tc>
              </a:tr>
              <a:tr h="1306025">
                <a:tc>
                  <a:txBody>
                    <a:bodyPr/>
                    <a:lstStyle/>
                    <a:p>
                      <a:pPr algn="l"/>
                      <a:r>
                        <a:rPr lang="tr-TR" sz="1400" kern="1200" dirty="0" smtClean="0"/>
                        <a:t>9-MERKEZLERİ TÜRKİYE DIŞINDA BULUNAN TİCARİ İŞLETMELERİN TÜRKİYE’DEKİ ŞUBELERİNİN TESCİL ETTİRİLMEMESİ, BU ŞUBELER İÇİN YERLEŞİM YERİ TÜRKİYE’DE BULUNAN TAM YETKİLİ BİR TİCARİ MÜMESSİL ATANMAMASI (40/4)</a:t>
                      </a:r>
                      <a:endParaRPr lang="tr-TR" sz="1400" b="1" dirty="0"/>
                    </a:p>
                  </a:txBody>
                  <a:tcPr marT="45725" marB="45725"/>
                </a:tc>
                <a:tc>
                  <a:txBody>
                    <a:bodyPr/>
                    <a:lstStyle/>
                    <a:p>
                      <a:pPr algn="l"/>
                      <a:r>
                        <a:rPr lang="tr-TR" sz="1400" dirty="0" smtClean="0"/>
                        <a:t>ÜÇ AYDAN</a:t>
                      </a:r>
                      <a:r>
                        <a:rPr lang="tr-TR" sz="1400" baseline="0" dirty="0" smtClean="0"/>
                        <a:t> İKİ YILA KADAR HAPİS VEYA ADLİ PARA CEZASI</a:t>
                      </a:r>
                      <a:endParaRPr lang="tr-TR" sz="1400" b="1" dirty="0"/>
                    </a:p>
                  </a:txBody>
                  <a:tcPr marT="45725" marB="45725"/>
                </a:tc>
                <a:tc>
                  <a:txBody>
                    <a:bodyPr/>
                    <a:lstStyle/>
                    <a:p>
                      <a:pPr algn="l"/>
                      <a:r>
                        <a:rPr lang="tr-TR" sz="1400" dirty="0" smtClean="0"/>
                        <a:t>İKİBİN TÜRK LİRASI</a:t>
                      </a:r>
                      <a:r>
                        <a:rPr lang="tr-TR" sz="1400" baseline="0" dirty="0" smtClean="0"/>
                        <a:t> İDARİ PARA CEZASI</a:t>
                      </a:r>
                      <a:endParaRPr lang="tr-TR" sz="1400" b="1" dirty="0"/>
                    </a:p>
                  </a:txBody>
                  <a:tcPr marT="45725" marB="45725"/>
                </a:tc>
              </a:tr>
            </a:tbl>
          </a:graphicData>
        </a:graphic>
      </p:graphicFrame>
      <p:graphicFrame>
        <p:nvGraphicFramePr>
          <p:cNvPr id="6" name="5 Tablo"/>
          <p:cNvGraphicFramePr>
            <a:graphicFrameLocks noGrp="1"/>
          </p:cNvGraphicFramePr>
          <p:nvPr/>
        </p:nvGraphicFramePr>
        <p:xfrm>
          <a:off x="285750" y="142875"/>
          <a:ext cx="8643938" cy="579438"/>
        </p:xfrm>
        <a:graphic>
          <a:graphicData uri="http://schemas.openxmlformats.org/drawingml/2006/table">
            <a:tbl>
              <a:tblPr firstRow="1" bandRow="1">
                <a:tableStyleId>{5C22544A-7EE6-4342-B048-85BDC9FD1C3A}</a:tableStyleId>
              </a:tblPr>
              <a:tblGrid>
                <a:gridCol w="8643938"/>
              </a:tblGrid>
              <a:tr h="57943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sz="1600" dirty="0" smtClean="0"/>
                        <a:t>ÜÇ AYDAN İKİ YILA KADAR</a:t>
                      </a:r>
                      <a:r>
                        <a:rPr lang="tr-TR" sz="1600" baseline="0" dirty="0" smtClean="0"/>
                        <a:t> HAPİS VEYA ADLİ PARA CEZASI GEREKTİREN FİİLLERİN YAPTIRIMININ İDARİ PARA CEZASINA DÖNÜŞTÜRÜLMESİ-2</a:t>
                      </a:r>
                      <a:endParaRPr lang="tr-TR" sz="1600" dirty="0" smtClean="0"/>
                    </a:p>
                  </a:txBody>
                  <a:tcPr marT="45745" marB="45745">
                    <a:solidFill>
                      <a:srgbClr val="C00000"/>
                    </a:solidFill>
                  </a:tcPr>
                </a:tc>
              </a:tr>
            </a:tbl>
          </a:graphicData>
        </a:graphic>
      </p:graphicFrame>
      <p:sp>
        <p:nvSpPr>
          <p:cNvPr id="2" name="Slayt Numarası Yer Tutucusu 1"/>
          <p:cNvSpPr>
            <a:spLocks noGrp="1"/>
          </p:cNvSpPr>
          <p:nvPr>
            <p:ph type="sldNum" sz="quarter" idx="12"/>
          </p:nvPr>
        </p:nvSpPr>
        <p:spPr/>
        <p:txBody>
          <a:bodyPr/>
          <a:lstStyle/>
          <a:p>
            <a:pPr>
              <a:defRPr/>
            </a:pPr>
            <a:fld id="{078358BE-B8D3-4B60-ADE7-1E9BDCF891BF}" type="slidenum">
              <a:rPr lang="tr-TR"/>
              <a:pPr>
                <a:defRPr/>
              </a:pPr>
              <a:t>25</a:t>
            </a:fld>
            <a:endParaRPr lang="tr-T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6 Diyagram"/>
          <p:cNvGraphicFramePr/>
          <p:nvPr/>
        </p:nvGraphicFramePr>
        <p:xfrm>
          <a:off x="357158" y="357166"/>
          <a:ext cx="8501122" cy="53578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6" name="5 Tablo"/>
          <p:cNvGraphicFramePr>
            <a:graphicFrameLocks noGrp="1"/>
          </p:cNvGraphicFramePr>
          <p:nvPr/>
        </p:nvGraphicFramePr>
        <p:xfrm>
          <a:off x="142875" y="142875"/>
          <a:ext cx="8786813" cy="579438"/>
        </p:xfrm>
        <a:graphic>
          <a:graphicData uri="http://schemas.openxmlformats.org/drawingml/2006/table">
            <a:tbl>
              <a:tblPr firstRow="1" bandRow="1">
                <a:tableStyleId>{5C22544A-7EE6-4342-B048-85BDC9FD1C3A}</a:tableStyleId>
              </a:tblPr>
              <a:tblGrid>
                <a:gridCol w="8786813"/>
              </a:tblGrid>
              <a:tr h="57943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sz="1600" dirty="0" smtClean="0"/>
                        <a:t>ÜÇ AYDAN İKİ YILA KADAR</a:t>
                      </a:r>
                      <a:r>
                        <a:rPr lang="tr-TR" sz="1600" baseline="0" dirty="0" smtClean="0"/>
                        <a:t> HAPİS VEYA ADLİ PARA CEZASI GEREKTİREN FİİLLERİN YAPTIRIMININ İDARİ PARA CEZASINA DÖNÜŞTÜRÜLMESİ-3</a:t>
                      </a:r>
                      <a:endParaRPr lang="tr-TR" sz="1600" dirty="0" smtClean="0"/>
                    </a:p>
                  </a:txBody>
                  <a:tcPr marL="91439" marR="91439" marT="45745" marB="45745">
                    <a:solidFill>
                      <a:srgbClr val="C00000"/>
                    </a:solidFill>
                  </a:tcPr>
                </a:tc>
              </a:tr>
            </a:tbl>
          </a:graphicData>
        </a:graphic>
      </p:graphicFrame>
      <p:graphicFrame>
        <p:nvGraphicFramePr>
          <p:cNvPr id="8" name="7 Tablo"/>
          <p:cNvGraphicFramePr>
            <a:graphicFrameLocks noGrp="1"/>
          </p:cNvGraphicFramePr>
          <p:nvPr/>
        </p:nvGraphicFramePr>
        <p:xfrm>
          <a:off x="142875" y="785813"/>
          <a:ext cx="8786813" cy="5235575"/>
        </p:xfrm>
        <a:graphic>
          <a:graphicData uri="http://schemas.openxmlformats.org/drawingml/2006/table">
            <a:tbl>
              <a:tblPr firstRow="1" bandRow="1">
                <a:tableStyleId>{7DF18680-E054-41AD-8BC1-D1AEF772440D}</a:tableStyleId>
              </a:tblPr>
              <a:tblGrid>
                <a:gridCol w="4061101"/>
                <a:gridCol w="2510518"/>
                <a:gridCol w="2215193"/>
              </a:tblGrid>
              <a:tr h="435640">
                <a:tc>
                  <a:txBody>
                    <a:bodyPr/>
                    <a:lstStyle/>
                    <a:p>
                      <a:pPr algn="l"/>
                      <a:r>
                        <a:rPr lang="tr-TR" sz="1800" dirty="0" smtClean="0"/>
                        <a:t>CEZA</a:t>
                      </a:r>
                      <a:r>
                        <a:rPr lang="tr-TR" sz="1800" baseline="0" dirty="0" smtClean="0"/>
                        <a:t> GEREKTİREN FİİLLER</a:t>
                      </a:r>
                      <a:endParaRPr lang="tr-TR" sz="1800" dirty="0"/>
                    </a:p>
                  </a:txBody>
                  <a:tcPr marL="91439" marR="91439" marT="45721" marB="45721"/>
                </a:tc>
                <a:tc>
                  <a:txBody>
                    <a:bodyPr/>
                    <a:lstStyle/>
                    <a:p>
                      <a:pPr algn="l"/>
                      <a:r>
                        <a:rPr lang="tr-TR" sz="1800" dirty="0" smtClean="0"/>
                        <a:t>MEVCUT  ŞEKLİ</a:t>
                      </a:r>
                      <a:endParaRPr lang="tr-TR" sz="1800" dirty="0"/>
                    </a:p>
                  </a:txBody>
                  <a:tcPr marL="91439" marR="91439" marT="45721" marB="45721"/>
                </a:tc>
                <a:tc>
                  <a:txBody>
                    <a:bodyPr/>
                    <a:lstStyle/>
                    <a:p>
                      <a:pPr algn="l"/>
                      <a:r>
                        <a:rPr lang="tr-TR" sz="1800" dirty="0" smtClean="0"/>
                        <a:t>YAPILAN DEĞİŞİKLİK</a:t>
                      </a:r>
                      <a:endParaRPr lang="tr-TR" sz="1800" dirty="0"/>
                    </a:p>
                  </a:txBody>
                  <a:tcPr marL="91439" marR="91439" marT="45721" marB="45721"/>
                </a:tc>
              </a:tr>
              <a:tr h="106682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600" kern="1200" dirty="0" smtClean="0"/>
                        <a:t>10-GERÇEK KİŞİ TACİRİN TİCARET UNVANINDAKİ ADININ VE SOYADININ KISALTILARAK YAZILMASI (41)</a:t>
                      </a:r>
                    </a:p>
                    <a:p>
                      <a:pPr algn="l"/>
                      <a:endParaRPr lang="tr-TR" sz="1600" b="1" dirty="0"/>
                    </a:p>
                  </a:txBody>
                  <a:tcPr marL="91439" marR="91439" marT="45721" marB="45721"/>
                </a:tc>
                <a:tc>
                  <a:txBody>
                    <a:bodyPr/>
                    <a:lstStyle/>
                    <a:p>
                      <a:pPr algn="l"/>
                      <a:r>
                        <a:rPr lang="tr-TR" sz="1600" dirty="0" smtClean="0"/>
                        <a:t>ÜÇ AYDAN</a:t>
                      </a:r>
                      <a:r>
                        <a:rPr lang="tr-TR" sz="1600" baseline="0" dirty="0" smtClean="0"/>
                        <a:t> İKİ YILA KADAR HAPİS VEYA ADLİ PARA CEZASI</a:t>
                      </a:r>
                      <a:endParaRPr lang="tr-TR" sz="1600" b="1" dirty="0"/>
                    </a:p>
                  </a:txBody>
                  <a:tcPr marL="91439" marR="91439" marT="45721" marB="45721"/>
                </a:tc>
                <a:tc>
                  <a:txBody>
                    <a:bodyPr/>
                    <a:lstStyle/>
                    <a:p>
                      <a:pPr algn="l"/>
                      <a:r>
                        <a:rPr lang="tr-TR" sz="1600" dirty="0" smtClean="0"/>
                        <a:t>İKİBİN TÜRK LİRASI</a:t>
                      </a:r>
                      <a:r>
                        <a:rPr lang="tr-TR" sz="1600" baseline="0" dirty="0" smtClean="0"/>
                        <a:t> İDARİ PARA CEZASI</a:t>
                      </a:r>
                      <a:endParaRPr lang="tr-TR" sz="1600" b="1" dirty="0"/>
                    </a:p>
                  </a:txBody>
                  <a:tcPr marL="91439" marR="91439" marT="45721" marB="45721"/>
                </a:tc>
              </a:tr>
              <a:tr h="155451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600" kern="1200" dirty="0" smtClean="0"/>
                        <a:t>11-KOLLEKTİF ŞİRKETİN TİCARET UNVANINDA, BÜTÜN ORTAKLARIN VEYA ORTAKLARDAN EN AZ BİRİNİN ADI VE SOYADIYLA ŞİRKETİN VE TÜRÜNÜ GÖSTERECEK BİR İBAREYE YER VERİLMEMESİ (42/1). </a:t>
                      </a:r>
                    </a:p>
                    <a:p>
                      <a:pPr algn="l"/>
                      <a:endParaRPr lang="tr-TR" sz="1600" b="1" dirty="0"/>
                    </a:p>
                  </a:txBody>
                  <a:tcPr marL="91439" marR="91439" marT="45721" marB="45721"/>
                </a:tc>
                <a:tc>
                  <a:txBody>
                    <a:bodyPr/>
                    <a:lstStyle/>
                    <a:p>
                      <a:pPr algn="l"/>
                      <a:r>
                        <a:rPr lang="tr-TR" sz="1600" dirty="0" smtClean="0"/>
                        <a:t>ÜÇ AYDAN</a:t>
                      </a:r>
                      <a:r>
                        <a:rPr lang="tr-TR" sz="1600" baseline="0" dirty="0" smtClean="0"/>
                        <a:t> İKİ YILA KADAR HAPİS VEYA ADLİ PARA CEZASI</a:t>
                      </a:r>
                      <a:endParaRPr lang="tr-TR" sz="1600" b="1" dirty="0"/>
                    </a:p>
                  </a:txBody>
                  <a:tcPr marL="91439" marR="91439" marT="45721" marB="45721"/>
                </a:tc>
                <a:tc>
                  <a:txBody>
                    <a:bodyPr/>
                    <a:lstStyle/>
                    <a:p>
                      <a:pPr algn="l"/>
                      <a:r>
                        <a:rPr lang="tr-TR" sz="1600" dirty="0" smtClean="0"/>
                        <a:t>İKİBİN TÜRK LİRASI</a:t>
                      </a:r>
                      <a:r>
                        <a:rPr lang="tr-TR" sz="1600" baseline="0" dirty="0" smtClean="0"/>
                        <a:t> İDARİ PARA CEZASI</a:t>
                      </a:r>
                      <a:endParaRPr lang="tr-TR" sz="1600" b="1" dirty="0"/>
                    </a:p>
                  </a:txBody>
                  <a:tcPr marL="91439" marR="91439" marT="45721" marB="45721"/>
                </a:tc>
              </a:tr>
              <a:tr h="217860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600" kern="1200" dirty="0" smtClean="0"/>
                        <a:t>12-ADİ VEYA SERMAYESİ PAYLARA BÖLÜNMÜŞ KOMANDİT ŞİRKETLERİN TİCARET UNVANLARINDA, KOMANDİTE ORTAKLARDAN EN AZ BİRİNİN ADININ VE SOYADININ, ŞİRKETİN VE TÜRÜNÜN GÖSTERİLMEMESİ,</a:t>
                      </a:r>
                      <a:r>
                        <a:rPr lang="tr-TR" sz="1600" kern="1200" baseline="0" dirty="0" smtClean="0"/>
                        <a:t> </a:t>
                      </a:r>
                      <a:r>
                        <a:rPr lang="tr-TR" sz="1600" kern="1200" dirty="0" smtClean="0"/>
                        <a:t>BU ŞİRKETLERİN TİCARET UNVANLARINDA KOMANDİTER ORTAKLARIN ADLARI VE SOYADLARINA YER VERİLMESİ (42/2). </a:t>
                      </a:r>
                    </a:p>
                  </a:txBody>
                  <a:tcPr marL="91439" marR="91439" marT="45721" marB="45721"/>
                </a:tc>
                <a:tc>
                  <a:txBody>
                    <a:bodyPr/>
                    <a:lstStyle/>
                    <a:p>
                      <a:pPr algn="l"/>
                      <a:r>
                        <a:rPr lang="tr-TR" sz="1600" dirty="0" smtClean="0"/>
                        <a:t>ÜÇ AYDAN</a:t>
                      </a:r>
                      <a:r>
                        <a:rPr lang="tr-TR" sz="1600" baseline="0" dirty="0" smtClean="0"/>
                        <a:t> İKİ YILA KADAR HAPİS VEYA ADLİ PARA CEZASI</a:t>
                      </a:r>
                      <a:endParaRPr lang="tr-TR" sz="1600" b="1" dirty="0"/>
                    </a:p>
                  </a:txBody>
                  <a:tcPr marL="91439" marR="91439" marT="45721" marB="45721"/>
                </a:tc>
                <a:tc>
                  <a:txBody>
                    <a:bodyPr/>
                    <a:lstStyle/>
                    <a:p>
                      <a:pPr algn="l"/>
                      <a:r>
                        <a:rPr lang="tr-TR" sz="1600" dirty="0" smtClean="0"/>
                        <a:t>İKİBİN TÜRK LİRASI</a:t>
                      </a:r>
                      <a:r>
                        <a:rPr lang="tr-TR" sz="1600" baseline="0" dirty="0" smtClean="0"/>
                        <a:t> İDARİ PARA CEZASI</a:t>
                      </a:r>
                      <a:endParaRPr lang="tr-TR" sz="1600" b="1" dirty="0"/>
                    </a:p>
                  </a:txBody>
                  <a:tcPr marL="91439" marR="91439" marT="45721" marB="45721"/>
                </a:tc>
              </a:tr>
            </a:tbl>
          </a:graphicData>
        </a:graphic>
      </p:graphicFrame>
      <p:sp>
        <p:nvSpPr>
          <p:cNvPr id="2" name="Slayt Numarası Yer Tutucusu 1"/>
          <p:cNvSpPr>
            <a:spLocks noGrp="1"/>
          </p:cNvSpPr>
          <p:nvPr>
            <p:ph type="sldNum" sz="quarter" idx="12"/>
          </p:nvPr>
        </p:nvSpPr>
        <p:spPr/>
        <p:txBody>
          <a:bodyPr/>
          <a:lstStyle/>
          <a:p>
            <a:pPr>
              <a:defRPr/>
            </a:pPr>
            <a:fld id="{8FA1D01E-8071-4B69-9266-A3F08F230038}" type="slidenum">
              <a:rPr lang="tr-TR"/>
              <a:pPr>
                <a:defRPr/>
              </a:pPr>
              <a:t>26</a:t>
            </a:fld>
            <a:endParaRPr lang="tr-T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7 Tablo"/>
          <p:cNvGraphicFramePr>
            <a:graphicFrameLocks noGrp="1"/>
          </p:cNvGraphicFramePr>
          <p:nvPr/>
        </p:nvGraphicFramePr>
        <p:xfrm>
          <a:off x="142875" y="714375"/>
          <a:ext cx="8750300" cy="5800725"/>
        </p:xfrm>
        <a:graphic>
          <a:graphicData uri="http://schemas.openxmlformats.org/drawingml/2006/table">
            <a:tbl>
              <a:tblPr firstRow="1" bandRow="1">
                <a:tableStyleId>{7DF18680-E054-41AD-8BC1-D1AEF772440D}</a:tableStyleId>
              </a:tblPr>
              <a:tblGrid>
                <a:gridCol w="4445715"/>
                <a:gridCol w="2179158"/>
                <a:gridCol w="2125427"/>
              </a:tblGrid>
              <a:tr h="469692">
                <a:tc>
                  <a:txBody>
                    <a:bodyPr/>
                    <a:lstStyle/>
                    <a:p>
                      <a:pPr algn="l"/>
                      <a:r>
                        <a:rPr lang="tr-TR" sz="1800" dirty="0" smtClean="0"/>
                        <a:t>CEZA</a:t>
                      </a:r>
                      <a:r>
                        <a:rPr lang="tr-TR" sz="1800" baseline="0" dirty="0" smtClean="0"/>
                        <a:t> GEREKTİREN FİİLLER</a:t>
                      </a:r>
                      <a:endParaRPr lang="tr-TR" sz="1800" dirty="0"/>
                    </a:p>
                  </a:txBody>
                  <a:tcPr marL="91447" marR="91447" marT="45721" marB="45721"/>
                </a:tc>
                <a:tc>
                  <a:txBody>
                    <a:bodyPr/>
                    <a:lstStyle/>
                    <a:p>
                      <a:pPr algn="l"/>
                      <a:r>
                        <a:rPr lang="tr-TR" sz="1800" dirty="0" smtClean="0"/>
                        <a:t>MEVCUT  ŞEKLİ</a:t>
                      </a:r>
                      <a:endParaRPr lang="tr-TR" sz="1800" dirty="0"/>
                    </a:p>
                  </a:txBody>
                  <a:tcPr marL="91447" marR="91447" marT="45721" marB="45721"/>
                </a:tc>
                <a:tc>
                  <a:txBody>
                    <a:bodyPr/>
                    <a:lstStyle/>
                    <a:p>
                      <a:pPr algn="l"/>
                      <a:r>
                        <a:rPr lang="tr-TR" sz="1800" dirty="0" smtClean="0"/>
                        <a:t>YAPILAN DEĞİŞİKLİK</a:t>
                      </a:r>
                      <a:endParaRPr lang="tr-TR" sz="1800" dirty="0"/>
                    </a:p>
                  </a:txBody>
                  <a:tcPr marL="91447" marR="91447" marT="45721" marB="45721"/>
                </a:tc>
              </a:tr>
              <a:tr h="2773997">
                <a:tc>
                  <a:txBody>
                    <a:bodyPr/>
                    <a:lstStyle/>
                    <a:p>
                      <a:pPr algn="l"/>
                      <a:r>
                        <a:rPr lang="tr-TR" sz="1600" kern="1200" dirty="0" smtClean="0"/>
                        <a:t>13-ANONİM, LİMİTED VE KOOPERATİF ŞİRKETLERİN, TİCARET UNVANLARINDA İŞLETME KONUSUNUN GÖSTERİLMEMESİ, TİCARET UNVANLARINDA, “ANONİM ŞİRKET”, “LİMİTED ŞİRKET” VE “KOOPERATİF” KELİMELERİNİN BULUNMAMASI, BU ŞİRKETLERİN TİCARET UNVANINDA, GERÇEK BİR KİŞİNİN ADI VEYA SOYADI YER ALDIĞI TAKDİRDE, ŞİRKET TÜRÜNÜ GÖSTEREN İBARELERİN, BAŞ HARFLERLE VEYA BAŞKA BİR ŞEKİLDE KISALTMA YAPILARAK YAZILMASI (43). </a:t>
                      </a:r>
                    </a:p>
                    <a:p>
                      <a:pPr algn="l"/>
                      <a:endParaRPr lang="tr-TR" sz="1600" b="1" dirty="0"/>
                    </a:p>
                  </a:txBody>
                  <a:tcPr marL="91447" marR="91447" marT="45721" marB="45721"/>
                </a:tc>
                <a:tc>
                  <a:txBody>
                    <a:bodyPr/>
                    <a:lstStyle/>
                    <a:p>
                      <a:pPr algn="l"/>
                      <a:r>
                        <a:rPr lang="tr-TR" sz="1600" dirty="0" smtClean="0"/>
                        <a:t>ÜÇ AYDAN</a:t>
                      </a:r>
                      <a:r>
                        <a:rPr lang="tr-TR" sz="1600" baseline="0" dirty="0" smtClean="0"/>
                        <a:t> İKİ YILA KADAR HAPİS VEYA ADLİ PARA CEZASI</a:t>
                      </a:r>
                      <a:endParaRPr lang="tr-TR" sz="1600" b="1" dirty="0"/>
                    </a:p>
                  </a:txBody>
                  <a:tcPr marL="91447" marR="91447" marT="45721" marB="45721"/>
                </a:tc>
                <a:tc>
                  <a:txBody>
                    <a:bodyPr/>
                    <a:lstStyle/>
                    <a:p>
                      <a:pPr algn="l"/>
                      <a:r>
                        <a:rPr lang="tr-TR" sz="1600" dirty="0" smtClean="0"/>
                        <a:t>İKİBİN TÜRK LİRASI</a:t>
                      </a:r>
                      <a:r>
                        <a:rPr lang="tr-TR" sz="1600" baseline="0" dirty="0" smtClean="0"/>
                        <a:t> İDARİ PARA CEZASI</a:t>
                      </a:r>
                      <a:endParaRPr lang="tr-TR" sz="1600" b="1" dirty="0"/>
                    </a:p>
                  </a:txBody>
                  <a:tcPr marL="91447" marR="91447" marT="45721" marB="45721"/>
                </a:tc>
              </a:tr>
              <a:tr h="2557036">
                <a:tc>
                  <a:txBody>
                    <a:bodyPr/>
                    <a:lstStyle/>
                    <a:p>
                      <a:pPr algn="l"/>
                      <a:r>
                        <a:rPr lang="tr-TR" sz="1600" kern="1200" dirty="0" smtClean="0"/>
                        <a:t>14- TİCARİ İŞLETMEYE SAHİP OLAN DERNEK, VAKIF VE DİĞER TÜZEL KİŞİLERİN TİCARET UNVANLARINDA ADLARININ BULUNMAMASI, DONATMA İŞTİRAKİNİN TİCARET UNVANINDA, ORTAK DONATANLARDAN EN AZ BİRİNİN ADI VE SOYADININ VEYA DENİZ TİCARETİNDE KULLANILAN GEMİNİN ADININ YER ALMAMASI, TİCARET UNVANINDAKİ SOYADLARIN VE GEMİNİN ADININ KISALTILMASI, TİCARET UNVANINDA DONATMA İŞTİRAKİNİN BELİRTİLMEMESİ (44)</a:t>
                      </a:r>
                      <a:endParaRPr lang="tr-TR" sz="1600" b="1" dirty="0"/>
                    </a:p>
                  </a:txBody>
                  <a:tcPr marL="91447" marR="91447" marT="45721" marB="45721"/>
                </a:tc>
                <a:tc>
                  <a:txBody>
                    <a:bodyPr/>
                    <a:lstStyle/>
                    <a:p>
                      <a:pPr algn="l"/>
                      <a:r>
                        <a:rPr lang="tr-TR" sz="1600" dirty="0" smtClean="0"/>
                        <a:t>ÜÇ AYDAN</a:t>
                      </a:r>
                      <a:r>
                        <a:rPr lang="tr-TR" sz="1600" baseline="0" dirty="0" smtClean="0"/>
                        <a:t> İKİ YILA KADAR HAPİS VEYA ADLİ PARA CEZASI</a:t>
                      </a:r>
                      <a:endParaRPr lang="tr-TR" sz="1600" b="1" dirty="0"/>
                    </a:p>
                  </a:txBody>
                  <a:tcPr marL="91447" marR="91447" marT="45721" marB="45721"/>
                </a:tc>
                <a:tc>
                  <a:txBody>
                    <a:bodyPr/>
                    <a:lstStyle/>
                    <a:p>
                      <a:pPr algn="l"/>
                      <a:r>
                        <a:rPr lang="tr-TR" sz="1600" dirty="0" smtClean="0"/>
                        <a:t>İKİBİN TÜRK LİRASI</a:t>
                      </a:r>
                      <a:r>
                        <a:rPr lang="tr-TR" sz="1600" baseline="0" dirty="0" smtClean="0"/>
                        <a:t> İDARİ PARA CEZASI</a:t>
                      </a:r>
                      <a:endParaRPr lang="tr-TR" sz="1600" b="1" dirty="0"/>
                    </a:p>
                  </a:txBody>
                  <a:tcPr marL="91447" marR="91447" marT="45721" marB="45721"/>
                </a:tc>
              </a:tr>
            </a:tbl>
          </a:graphicData>
        </a:graphic>
      </p:graphicFrame>
      <p:graphicFrame>
        <p:nvGraphicFramePr>
          <p:cNvPr id="6" name="5 Tablo"/>
          <p:cNvGraphicFramePr>
            <a:graphicFrameLocks noGrp="1"/>
          </p:cNvGraphicFramePr>
          <p:nvPr/>
        </p:nvGraphicFramePr>
        <p:xfrm>
          <a:off x="142875" y="142875"/>
          <a:ext cx="8786813" cy="579438"/>
        </p:xfrm>
        <a:graphic>
          <a:graphicData uri="http://schemas.openxmlformats.org/drawingml/2006/table">
            <a:tbl>
              <a:tblPr firstRow="1" bandRow="1">
                <a:tableStyleId>{5C22544A-7EE6-4342-B048-85BDC9FD1C3A}</a:tableStyleId>
              </a:tblPr>
              <a:tblGrid>
                <a:gridCol w="8786813"/>
              </a:tblGrid>
              <a:tr h="57943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sz="1600" dirty="0" smtClean="0"/>
                        <a:t>ÜÇ AYDAN İKİ YILA KADAR</a:t>
                      </a:r>
                      <a:r>
                        <a:rPr lang="tr-TR" sz="1600" baseline="0" dirty="0" smtClean="0"/>
                        <a:t> HAPİS VEYA ADLİ PARA CEZASI GEREKTİREN FİİLLERİN YAPTIRIMININ İDARİ PARA CEZASINA DÖNÜŞTÜRÜLMESİ-4</a:t>
                      </a:r>
                      <a:endParaRPr lang="tr-TR" sz="1600" dirty="0" smtClean="0"/>
                    </a:p>
                  </a:txBody>
                  <a:tcPr marL="91439" marR="91439" marT="45745" marB="45745">
                    <a:solidFill>
                      <a:srgbClr val="C00000"/>
                    </a:solidFill>
                  </a:tcPr>
                </a:tc>
              </a:tr>
            </a:tbl>
          </a:graphicData>
        </a:graphic>
      </p:graphicFrame>
      <p:sp>
        <p:nvSpPr>
          <p:cNvPr id="2" name="Slayt Numarası Yer Tutucusu 1"/>
          <p:cNvSpPr>
            <a:spLocks noGrp="1"/>
          </p:cNvSpPr>
          <p:nvPr>
            <p:ph type="sldNum" sz="quarter" idx="12"/>
          </p:nvPr>
        </p:nvSpPr>
        <p:spPr/>
        <p:txBody>
          <a:bodyPr/>
          <a:lstStyle/>
          <a:p>
            <a:pPr>
              <a:defRPr/>
            </a:pPr>
            <a:fld id="{E874828D-6D7C-4488-8F4B-3D72651DD1CC}" type="slidenum">
              <a:rPr lang="tr-TR"/>
              <a:pPr>
                <a:defRPr/>
              </a:pPr>
              <a:t>27</a:t>
            </a:fld>
            <a:endParaRPr lang="tr-T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7 Tablo"/>
          <p:cNvGraphicFramePr>
            <a:graphicFrameLocks noGrp="1"/>
          </p:cNvGraphicFramePr>
          <p:nvPr/>
        </p:nvGraphicFramePr>
        <p:xfrm>
          <a:off x="285750" y="714375"/>
          <a:ext cx="8534400" cy="5162550"/>
        </p:xfrm>
        <a:graphic>
          <a:graphicData uri="http://schemas.openxmlformats.org/drawingml/2006/table">
            <a:tbl>
              <a:tblPr firstRow="1" bandRow="1">
                <a:tableStyleId>{7DF18680-E054-41AD-8BC1-D1AEF772440D}</a:tableStyleId>
              </a:tblPr>
              <a:tblGrid>
                <a:gridCol w="4267200"/>
                <a:gridCol w="2294016"/>
                <a:gridCol w="1973184"/>
              </a:tblGrid>
              <a:tr h="365723">
                <a:tc>
                  <a:txBody>
                    <a:bodyPr/>
                    <a:lstStyle/>
                    <a:p>
                      <a:pPr algn="l"/>
                      <a:r>
                        <a:rPr lang="tr-TR" sz="1800" dirty="0" smtClean="0"/>
                        <a:t>CEZA</a:t>
                      </a:r>
                      <a:r>
                        <a:rPr lang="tr-TR" sz="1800" baseline="0" dirty="0" smtClean="0"/>
                        <a:t> GEREKTİREN FİİLLER</a:t>
                      </a:r>
                      <a:endParaRPr lang="tr-TR" sz="1800" dirty="0"/>
                    </a:p>
                  </a:txBody>
                  <a:tcPr marL="91436" marR="91436" marT="45711" marB="45711"/>
                </a:tc>
                <a:tc>
                  <a:txBody>
                    <a:bodyPr/>
                    <a:lstStyle/>
                    <a:p>
                      <a:pPr algn="l"/>
                      <a:r>
                        <a:rPr lang="tr-TR" sz="1800" dirty="0" smtClean="0"/>
                        <a:t>MEVCUT  ŞEKLİ</a:t>
                      </a:r>
                      <a:endParaRPr lang="tr-TR" sz="1800" dirty="0"/>
                    </a:p>
                  </a:txBody>
                  <a:tcPr marL="91436" marR="91436" marT="45711" marB="45711"/>
                </a:tc>
                <a:tc>
                  <a:txBody>
                    <a:bodyPr/>
                    <a:lstStyle/>
                    <a:p>
                      <a:pPr algn="l"/>
                      <a:r>
                        <a:rPr lang="tr-TR" sz="1700" dirty="0" smtClean="0"/>
                        <a:t>YAPILAN DEĞİŞİKLİK</a:t>
                      </a:r>
                      <a:endParaRPr lang="tr-TR" sz="1700" dirty="0"/>
                    </a:p>
                  </a:txBody>
                  <a:tcPr marL="91436" marR="91436" marT="45711" marB="45711"/>
                </a:tc>
              </a:tr>
              <a:tr h="155436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600" kern="1200" dirty="0" smtClean="0"/>
                        <a:t>15-BİR TİCARET UNVANINA TÜRKİYE’NİN HERHANGİ BİR SİCİL DAİRESİNDE DAHA ÖNCE TESCİL EDİLMİŞ BULUNAN DİĞER BİR UNVANDAN AYIRT EDİLMESİ İÇİN GEREKLİ OLDUĞU TAKDİRDE, EK YAPILMAMASI (45)</a:t>
                      </a:r>
                    </a:p>
                    <a:p>
                      <a:pPr algn="l"/>
                      <a:endParaRPr lang="tr-TR" sz="1600" b="1" dirty="0"/>
                    </a:p>
                  </a:txBody>
                  <a:tcPr marL="91436" marR="91436" marT="45711" marB="45711"/>
                </a:tc>
                <a:tc>
                  <a:txBody>
                    <a:bodyPr/>
                    <a:lstStyle/>
                    <a:p>
                      <a:pPr algn="l"/>
                      <a:r>
                        <a:rPr lang="tr-TR" sz="1600" dirty="0" smtClean="0"/>
                        <a:t>ÜÇ AYDAN</a:t>
                      </a:r>
                      <a:r>
                        <a:rPr lang="tr-TR" sz="1600" baseline="0" dirty="0" smtClean="0"/>
                        <a:t> İKİ YILA KADAR HAPİS VEYA ADLİ PARA CEZASI</a:t>
                      </a:r>
                      <a:endParaRPr lang="tr-TR" sz="1600" b="1" dirty="0"/>
                    </a:p>
                  </a:txBody>
                  <a:tcPr marL="91436" marR="91436" marT="45711" marB="45711"/>
                </a:tc>
                <a:tc>
                  <a:txBody>
                    <a:bodyPr/>
                    <a:lstStyle/>
                    <a:p>
                      <a:pPr algn="l"/>
                      <a:r>
                        <a:rPr lang="tr-TR" sz="1600" dirty="0" smtClean="0"/>
                        <a:t>İKİBİN TÜRK LİRASI</a:t>
                      </a:r>
                      <a:r>
                        <a:rPr lang="tr-TR" sz="1600" baseline="0" dirty="0" smtClean="0"/>
                        <a:t> İDARİ PARA CEZASI</a:t>
                      </a:r>
                      <a:endParaRPr lang="tr-TR" sz="1600" b="1" dirty="0"/>
                    </a:p>
                  </a:txBody>
                  <a:tcPr marL="91436" marR="91436" marT="45711" marB="45711"/>
                </a:tc>
              </a:tr>
              <a:tr h="1066716">
                <a:tc>
                  <a:txBody>
                    <a:bodyPr/>
                    <a:lstStyle/>
                    <a:p>
                      <a:pPr algn="l"/>
                      <a:r>
                        <a:rPr lang="tr-TR" sz="1600" kern="1200" dirty="0" smtClean="0"/>
                        <a:t>16- HER ŞUBENİN, KENDİ MERKEZİNİN TİCARET UNVANINI, ŞUBE OLDUĞUNU BELİRTEREK KULLANMAMASI, (48) </a:t>
                      </a:r>
                    </a:p>
                    <a:p>
                      <a:pPr algn="l"/>
                      <a:endParaRPr lang="tr-TR" sz="1600" b="1" dirty="0"/>
                    </a:p>
                  </a:txBody>
                  <a:tcPr marL="91436" marR="91436" marT="45711" marB="45711"/>
                </a:tc>
                <a:tc>
                  <a:txBody>
                    <a:bodyPr/>
                    <a:lstStyle/>
                    <a:p>
                      <a:pPr algn="l"/>
                      <a:r>
                        <a:rPr lang="tr-TR" sz="1600" dirty="0" smtClean="0"/>
                        <a:t>ÜÇ AYDAN</a:t>
                      </a:r>
                      <a:r>
                        <a:rPr lang="tr-TR" sz="1600" baseline="0" dirty="0" smtClean="0"/>
                        <a:t> İKİ YILA KADAR HAPİS VEYA ADLİ PARA CEZASI</a:t>
                      </a:r>
                      <a:endParaRPr lang="tr-TR" sz="1600" b="1" dirty="0"/>
                    </a:p>
                  </a:txBody>
                  <a:tcPr marL="91436" marR="91436" marT="45711" marB="45711"/>
                </a:tc>
                <a:tc>
                  <a:txBody>
                    <a:bodyPr/>
                    <a:lstStyle/>
                    <a:p>
                      <a:pPr algn="l"/>
                      <a:r>
                        <a:rPr lang="tr-TR" sz="1600" dirty="0" smtClean="0"/>
                        <a:t>İKİBİN TÜRK LİRASI</a:t>
                      </a:r>
                      <a:r>
                        <a:rPr lang="tr-TR" sz="1600" baseline="0" dirty="0" smtClean="0"/>
                        <a:t> İDARİ PARA CEZASI</a:t>
                      </a:r>
                      <a:endParaRPr lang="tr-TR" sz="1600" b="1" dirty="0"/>
                    </a:p>
                  </a:txBody>
                  <a:tcPr marL="91436" marR="91436" marT="45711" marB="45711"/>
                </a:tc>
              </a:tr>
              <a:tr h="1310540">
                <a:tc>
                  <a:txBody>
                    <a:bodyPr/>
                    <a:lstStyle/>
                    <a:p>
                      <a:pPr algn="l"/>
                      <a:r>
                        <a:rPr lang="tr-TR" sz="1600" dirty="0" smtClean="0"/>
                        <a:t>17- </a:t>
                      </a:r>
                      <a:r>
                        <a:rPr lang="tr-TR" sz="1600" kern="1200" dirty="0" smtClean="0"/>
                        <a:t>MERKEZİ YABANCI ÜLKEDE BULUNAN BİR İŞLETMENİN TÜRKİYE’DEKİ ŞUBESİNİN TİCARET UNVANINDA, MERKEZİN VE ŞUBENİN BULUNDUĞU YERLERİN VE ŞUBE OLDUĞUNUN GÖSTERİLMEMESİ (48)</a:t>
                      </a:r>
                      <a:endParaRPr lang="tr-TR" sz="1600" b="1" dirty="0"/>
                    </a:p>
                  </a:txBody>
                  <a:tcPr marL="91436" marR="91436" marT="45711" marB="45711"/>
                </a:tc>
                <a:tc>
                  <a:txBody>
                    <a:bodyPr/>
                    <a:lstStyle/>
                    <a:p>
                      <a:pPr algn="l"/>
                      <a:r>
                        <a:rPr lang="tr-TR" sz="1600" dirty="0" smtClean="0"/>
                        <a:t>ÜÇ AYDAN</a:t>
                      </a:r>
                      <a:r>
                        <a:rPr lang="tr-TR" sz="1600" baseline="0" dirty="0" smtClean="0"/>
                        <a:t> İKİ YILA KADAR HAPİS VEYA ADLİ PARA CEZASI</a:t>
                      </a:r>
                      <a:endParaRPr lang="tr-TR" sz="1600" b="1" dirty="0"/>
                    </a:p>
                  </a:txBody>
                  <a:tcPr marL="91436" marR="91436" marT="45711" marB="45711"/>
                </a:tc>
                <a:tc>
                  <a:txBody>
                    <a:bodyPr/>
                    <a:lstStyle/>
                    <a:p>
                      <a:pPr algn="l"/>
                      <a:r>
                        <a:rPr lang="tr-TR" sz="1600" dirty="0" smtClean="0"/>
                        <a:t>İKİBİN TÜRK LİRASI</a:t>
                      </a:r>
                      <a:r>
                        <a:rPr lang="tr-TR" sz="1600" baseline="0" dirty="0" smtClean="0"/>
                        <a:t> İDARİ PARA CEZASI</a:t>
                      </a:r>
                      <a:endParaRPr lang="tr-TR" sz="1600" b="1" dirty="0"/>
                    </a:p>
                  </a:txBody>
                  <a:tcPr marL="91436" marR="91436" marT="45711" marB="45711"/>
                </a:tc>
              </a:tr>
              <a:tr h="865207">
                <a:tc>
                  <a:txBody>
                    <a:bodyPr/>
                    <a:lstStyle/>
                    <a:p>
                      <a:pPr algn="l"/>
                      <a:r>
                        <a:rPr lang="tr-TR" sz="1600" dirty="0" smtClean="0"/>
                        <a:t>18- İŞLETME ADININ TESCİL VE İLAN ETTİRİLMEMESİ (53)</a:t>
                      </a:r>
                      <a:endParaRPr lang="tr-TR" sz="1600" b="1" dirty="0"/>
                    </a:p>
                  </a:txBody>
                  <a:tcPr marL="91436" marR="91436" marT="45711" marB="45711"/>
                </a:tc>
                <a:tc>
                  <a:txBody>
                    <a:bodyPr/>
                    <a:lstStyle/>
                    <a:p>
                      <a:pPr algn="l"/>
                      <a:r>
                        <a:rPr lang="tr-TR" sz="1600" dirty="0" smtClean="0"/>
                        <a:t>ÜÇ AYDAN</a:t>
                      </a:r>
                      <a:r>
                        <a:rPr lang="tr-TR" sz="1600" baseline="0" dirty="0" smtClean="0"/>
                        <a:t> İKİ YILA KADAR HAPİS VEYA ADLİ PARA CEZASI</a:t>
                      </a:r>
                      <a:endParaRPr lang="tr-TR" sz="1600" b="1" dirty="0"/>
                    </a:p>
                  </a:txBody>
                  <a:tcPr marL="91436" marR="91436" marT="45711" marB="45711"/>
                </a:tc>
                <a:tc>
                  <a:txBody>
                    <a:bodyPr/>
                    <a:lstStyle/>
                    <a:p>
                      <a:pPr algn="l"/>
                      <a:r>
                        <a:rPr lang="tr-TR" sz="1600" dirty="0" smtClean="0"/>
                        <a:t>İKİBİN TÜRK LİRASI</a:t>
                      </a:r>
                      <a:r>
                        <a:rPr lang="tr-TR" sz="1600" baseline="0" dirty="0" smtClean="0"/>
                        <a:t> İDARİ PARA CEZASI</a:t>
                      </a:r>
                      <a:endParaRPr lang="tr-TR" sz="1600" b="1" dirty="0"/>
                    </a:p>
                  </a:txBody>
                  <a:tcPr marL="91436" marR="91436" marT="45711" marB="45711"/>
                </a:tc>
              </a:tr>
            </a:tbl>
          </a:graphicData>
        </a:graphic>
      </p:graphicFrame>
      <p:graphicFrame>
        <p:nvGraphicFramePr>
          <p:cNvPr id="6" name="5 Tablo"/>
          <p:cNvGraphicFramePr>
            <a:graphicFrameLocks noGrp="1"/>
          </p:cNvGraphicFramePr>
          <p:nvPr/>
        </p:nvGraphicFramePr>
        <p:xfrm>
          <a:off x="285750" y="142875"/>
          <a:ext cx="8572500" cy="579438"/>
        </p:xfrm>
        <a:graphic>
          <a:graphicData uri="http://schemas.openxmlformats.org/drawingml/2006/table">
            <a:tbl>
              <a:tblPr firstRow="1" bandRow="1">
                <a:tableStyleId>{5C22544A-7EE6-4342-B048-85BDC9FD1C3A}</a:tableStyleId>
              </a:tblPr>
              <a:tblGrid>
                <a:gridCol w="8572500"/>
              </a:tblGrid>
              <a:tr h="57943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sz="1600" dirty="0" smtClean="0"/>
                        <a:t>ÜÇ AYDAN İKİ YILA KADAR</a:t>
                      </a:r>
                      <a:r>
                        <a:rPr lang="tr-TR" sz="1600" baseline="0" dirty="0" smtClean="0"/>
                        <a:t> HAPİS VEYA ADLİ PARA CEZASI GEREKTİREN FİİLLERİN YAPTIRIMININ İDARİ PARA CEZASINA DÖNÜŞTÜRÜLMESİ-5</a:t>
                      </a:r>
                      <a:endParaRPr lang="tr-TR" sz="1600" dirty="0" smtClean="0"/>
                    </a:p>
                  </a:txBody>
                  <a:tcPr marT="45745" marB="45745">
                    <a:solidFill>
                      <a:srgbClr val="C00000"/>
                    </a:solidFill>
                  </a:tcPr>
                </a:tc>
              </a:tr>
            </a:tbl>
          </a:graphicData>
        </a:graphic>
      </p:graphicFrame>
      <p:sp>
        <p:nvSpPr>
          <p:cNvPr id="2" name="Slayt Numarası Yer Tutucusu 1"/>
          <p:cNvSpPr>
            <a:spLocks noGrp="1"/>
          </p:cNvSpPr>
          <p:nvPr>
            <p:ph type="sldNum" sz="quarter" idx="12"/>
          </p:nvPr>
        </p:nvSpPr>
        <p:spPr/>
        <p:txBody>
          <a:bodyPr/>
          <a:lstStyle/>
          <a:p>
            <a:pPr>
              <a:defRPr/>
            </a:pPr>
            <a:fld id="{6037373D-ABDE-4E4B-A345-3234489F60ED}" type="slidenum">
              <a:rPr lang="tr-TR"/>
              <a:pPr>
                <a:defRPr/>
              </a:pPr>
              <a:t>28</a:t>
            </a:fld>
            <a:endParaRPr lang="tr-T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6 Diyagram"/>
          <p:cNvGraphicFramePr/>
          <p:nvPr/>
        </p:nvGraphicFramePr>
        <p:xfrm>
          <a:off x="357158" y="357166"/>
          <a:ext cx="8501122" cy="53578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6" name="5 Tablo"/>
          <p:cNvGraphicFramePr>
            <a:graphicFrameLocks noGrp="1"/>
          </p:cNvGraphicFramePr>
          <p:nvPr/>
        </p:nvGraphicFramePr>
        <p:xfrm>
          <a:off x="214313" y="142875"/>
          <a:ext cx="8643937" cy="579438"/>
        </p:xfrm>
        <a:graphic>
          <a:graphicData uri="http://schemas.openxmlformats.org/drawingml/2006/table">
            <a:tbl>
              <a:tblPr firstRow="1" bandRow="1">
                <a:tableStyleId>{5C22544A-7EE6-4342-B048-85BDC9FD1C3A}</a:tableStyleId>
              </a:tblPr>
              <a:tblGrid>
                <a:gridCol w="8643937"/>
              </a:tblGrid>
              <a:tr h="579438">
                <a:tc>
                  <a:txBody>
                    <a:bodyPr/>
                    <a:lstStyle/>
                    <a:p>
                      <a:pPr algn="ctr"/>
                      <a:r>
                        <a:rPr lang="tr-TR" sz="1600" dirty="0" smtClean="0"/>
                        <a:t>ADLİ PARA CEZASI GEREKTİREN FİİLLERİN YAPTIRIMLARININ İDARİ PARA CEZASINA DÖNÜŞTÜRÜLMESİ-1</a:t>
                      </a:r>
                      <a:endParaRPr lang="tr-TR" sz="1600" dirty="0"/>
                    </a:p>
                  </a:txBody>
                  <a:tcPr marT="45745" marB="45745">
                    <a:solidFill>
                      <a:srgbClr val="C00000"/>
                    </a:solidFill>
                  </a:tcPr>
                </a:tc>
              </a:tr>
            </a:tbl>
          </a:graphicData>
        </a:graphic>
      </p:graphicFrame>
      <p:graphicFrame>
        <p:nvGraphicFramePr>
          <p:cNvPr id="8" name="7 Tablo"/>
          <p:cNvGraphicFramePr>
            <a:graphicFrameLocks noGrp="1"/>
          </p:cNvGraphicFramePr>
          <p:nvPr/>
        </p:nvGraphicFramePr>
        <p:xfrm>
          <a:off x="214313" y="712788"/>
          <a:ext cx="8643937" cy="5092700"/>
        </p:xfrm>
        <a:graphic>
          <a:graphicData uri="http://schemas.openxmlformats.org/drawingml/2006/table">
            <a:tbl>
              <a:tblPr firstRow="1" bandRow="1">
                <a:tableStyleId>{7DF18680-E054-41AD-8BC1-D1AEF772440D}</a:tableStyleId>
              </a:tblPr>
              <a:tblGrid>
                <a:gridCol w="4391677"/>
                <a:gridCol w="2037697"/>
                <a:gridCol w="2214563"/>
              </a:tblGrid>
              <a:tr h="365796">
                <a:tc>
                  <a:txBody>
                    <a:bodyPr/>
                    <a:lstStyle/>
                    <a:p>
                      <a:pPr algn="l"/>
                      <a:r>
                        <a:rPr lang="tr-TR" sz="1800" dirty="0" smtClean="0"/>
                        <a:t>CEZA</a:t>
                      </a:r>
                      <a:r>
                        <a:rPr lang="tr-TR" sz="1800" baseline="0" dirty="0" smtClean="0"/>
                        <a:t> GEREKTİREN FİİLLER</a:t>
                      </a:r>
                      <a:endParaRPr lang="tr-TR" sz="1800" dirty="0"/>
                    </a:p>
                  </a:txBody>
                  <a:tcPr marL="91439" marR="91439"/>
                </a:tc>
                <a:tc>
                  <a:txBody>
                    <a:bodyPr/>
                    <a:lstStyle/>
                    <a:p>
                      <a:pPr algn="l"/>
                      <a:r>
                        <a:rPr lang="tr-TR" sz="1800" dirty="0" smtClean="0"/>
                        <a:t>MEVCUT  ŞEKLİ</a:t>
                      </a:r>
                      <a:endParaRPr lang="tr-TR" sz="1800" dirty="0"/>
                    </a:p>
                  </a:txBody>
                  <a:tcPr marL="91439" marR="91439"/>
                </a:tc>
                <a:tc>
                  <a:txBody>
                    <a:bodyPr/>
                    <a:lstStyle/>
                    <a:p>
                      <a:pPr algn="l"/>
                      <a:r>
                        <a:rPr lang="tr-TR" sz="1800" dirty="0" smtClean="0"/>
                        <a:t>YAPILAN DEĞİŞİKLİK</a:t>
                      </a:r>
                      <a:endParaRPr lang="tr-TR" sz="1800" dirty="0"/>
                    </a:p>
                  </a:txBody>
                  <a:tcPr marL="91439" marR="91439"/>
                </a:tc>
              </a:tr>
              <a:tr h="106298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600" kern="1200" dirty="0" smtClean="0"/>
                        <a:t>1- TİCARİ İŞLEMLERİYLE MALVARLIĞI DURUMUNU KANUNA GÖRE AÇIKÇA GÖRÜLEBİLİR BİR ŞEKİLDE ORTAYA KOYMAMAK (562/1-a,64/1)</a:t>
                      </a:r>
                      <a:endParaRPr lang="tr-TR" sz="1600" b="1" dirty="0"/>
                    </a:p>
                  </a:txBody>
                  <a:tcPr marL="91439" marR="91439"/>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600" dirty="0" smtClean="0"/>
                        <a:t>İKİYÜZ</a:t>
                      </a:r>
                      <a:r>
                        <a:rPr lang="tr-TR" sz="1600" baseline="0" dirty="0" smtClean="0"/>
                        <a:t> GÜNDEN AZ OLMAMAK ÜZERE ADLİ PARA CEZASI.</a:t>
                      </a:r>
                      <a:endParaRPr lang="tr-TR" sz="1600" b="1" dirty="0" smtClean="0"/>
                    </a:p>
                  </a:txBody>
                  <a:tcPr marL="91439" marR="91439"/>
                </a:tc>
                <a:tc>
                  <a:txBody>
                    <a:bodyPr/>
                    <a:lstStyle/>
                    <a:p>
                      <a:pPr algn="l"/>
                      <a:r>
                        <a:rPr lang="tr-TR" sz="1600" dirty="0" smtClean="0"/>
                        <a:t>DÖRTBİN TÜRK LİRASI İDARİ PARA CEZASI.</a:t>
                      </a:r>
                      <a:endParaRPr lang="tr-TR" sz="1600" b="1" dirty="0"/>
                    </a:p>
                  </a:txBody>
                  <a:tcPr marL="91439" marR="91439"/>
                </a:tc>
              </a:tr>
              <a:tr h="143138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600" kern="1200" dirty="0" smtClean="0"/>
                        <a:t>2- DEFTERLERİN ÜÇÜNCÜ KİŞİ UZMANLARA, MAKUL BİR SÜRE İÇİNDE YAPACAKLARI İNCELEMEDE İŞLETMENİN FAALİYETLERİ VE FİNANSAL DURUMU HAKKINDA FİKİR VEREBİLECEK ŞEKİLDE TUTULMAMASI(562/1-a,64/1)</a:t>
                      </a:r>
                      <a:endParaRPr lang="tr-TR" sz="1600" b="1" dirty="0"/>
                    </a:p>
                  </a:txBody>
                  <a:tcPr marL="91439" marR="91439"/>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600" dirty="0" smtClean="0"/>
                        <a:t>İKİYÜZ</a:t>
                      </a:r>
                      <a:r>
                        <a:rPr lang="tr-TR" sz="1600" baseline="0" dirty="0" smtClean="0"/>
                        <a:t> GÜNDEN AZ OLMAMAK ÜZERE ADLİ PARA CEZASI.</a:t>
                      </a:r>
                      <a:endParaRPr lang="tr-TR" sz="1600" b="1" dirty="0" smtClean="0"/>
                    </a:p>
                  </a:txBody>
                  <a:tcPr marL="91439" marR="91439"/>
                </a:tc>
                <a:tc>
                  <a:txBody>
                    <a:bodyPr/>
                    <a:lstStyle/>
                    <a:p>
                      <a:pPr algn="l"/>
                      <a:r>
                        <a:rPr lang="tr-TR" sz="1600" dirty="0" smtClean="0"/>
                        <a:t>DÖRTBİN TÜRK LİRASI İDARİ PARA CEZASI.</a:t>
                      </a:r>
                      <a:endParaRPr lang="tr-TR" sz="1600" b="1" dirty="0"/>
                    </a:p>
                  </a:txBody>
                  <a:tcPr marL="91439" marR="91439"/>
                </a:tc>
              </a:tr>
              <a:tr h="82305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600" kern="1200" dirty="0" smtClean="0"/>
                        <a:t>3-</a:t>
                      </a:r>
                      <a:r>
                        <a:rPr lang="tr-TR" sz="1600" kern="1200" baseline="0" dirty="0" smtClean="0"/>
                        <a:t> </a:t>
                      </a:r>
                      <a:r>
                        <a:rPr lang="tr-TR" sz="1600" kern="1200" dirty="0" smtClean="0"/>
                        <a:t>İŞLETME FAALİYETLERİNİN OLUŞUMUNUN VE GELİŞMESİNİN DEFTERLERDEN İZLENEMEMESİ (562/1-a,64/1)</a:t>
                      </a:r>
                      <a:endParaRPr lang="tr-TR" sz="1600" b="1" dirty="0"/>
                    </a:p>
                  </a:txBody>
                  <a:tcPr marL="91439" marR="91439"/>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600" dirty="0" smtClean="0"/>
                        <a:t>İKİYÜZ</a:t>
                      </a:r>
                      <a:r>
                        <a:rPr lang="tr-TR" sz="1600" baseline="0" dirty="0" smtClean="0"/>
                        <a:t> GÜNDEN AZ OLMAMAK ÜZERE ADLİ PARA CEZASI.</a:t>
                      </a:r>
                      <a:endParaRPr lang="tr-TR" sz="1600" b="1" dirty="0" smtClean="0"/>
                    </a:p>
                  </a:txBody>
                  <a:tcPr marL="91439" marR="91439"/>
                </a:tc>
                <a:tc>
                  <a:txBody>
                    <a:bodyPr/>
                    <a:lstStyle/>
                    <a:p>
                      <a:pPr algn="l"/>
                      <a:r>
                        <a:rPr lang="tr-TR" sz="1600" dirty="0" smtClean="0"/>
                        <a:t>DÖRTBİN TÜRK LİRASI İDARİ PARA CEZASI.</a:t>
                      </a:r>
                      <a:endParaRPr lang="tr-TR" sz="1600" b="1" dirty="0"/>
                    </a:p>
                  </a:txBody>
                  <a:tcPr marL="91439" marR="91439"/>
                </a:tc>
              </a:tr>
              <a:tr h="140948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600" kern="1200" dirty="0" smtClean="0"/>
                        <a:t>4-TACİRİN, İŞLETMESİYLE İLGİLİ OLARAK GÖNDERİLMİŞ BULUNAN HER TÜRLÜ BELGENİN, KOPYASINI, YAZILI, GÖRSEL VEYA ELEKTRONİK ORTAMDA SAKLAMAMASI (562/1-b, 64/2)</a:t>
                      </a:r>
                    </a:p>
                    <a:p>
                      <a:pPr algn="l"/>
                      <a:endParaRPr lang="tr-TR" sz="1600" b="1" dirty="0"/>
                    </a:p>
                  </a:txBody>
                  <a:tcPr marL="91439" marR="91439"/>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600" dirty="0" smtClean="0"/>
                        <a:t>İKİYÜZ</a:t>
                      </a:r>
                      <a:r>
                        <a:rPr lang="tr-TR" sz="1600" baseline="0" dirty="0" smtClean="0"/>
                        <a:t> GÜNDEN AZ OLMAMAK ÜZERE ADLİ PARA CEZASI.</a:t>
                      </a:r>
                      <a:endParaRPr lang="tr-TR" sz="1600" dirty="0" smtClean="0"/>
                    </a:p>
                    <a:p>
                      <a:pPr algn="l"/>
                      <a:endParaRPr lang="tr-TR" sz="1600" b="1" dirty="0"/>
                    </a:p>
                  </a:txBody>
                  <a:tcPr marL="91439" marR="91439"/>
                </a:tc>
                <a:tc>
                  <a:txBody>
                    <a:bodyPr/>
                    <a:lstStyle/>
                    <a:p>
                      <a:pPr algn="l"/>
                      <a:r>
                        <a:rPr lang="tr-TR" sz="1600" dirty="0" smtClean="0"/>
                        <a:t>DÖRTBİN TÜRK LİRASI İDARİ PARA CEZASI.</a:t>
                      </a:r>
                      <a:endParaRPr lang="tr-TR" sz="1600" b="1" dirty="0"/>
                    </a:p>
                  </a:txBody>
                  <a:tcPr marL="91439" marR="91439"/>
                </a:tc>
              </a:tr>
            </a:tbl>
          </a:graphicData>
        </a:graphic>
      </p:graphicFrame>
      <p:sp>
        <p:nvSpPr>
          <p:cNvPr id="2" name="Slayt Numarası Yer Tutucusu 1"/>
          <p:cNvSpPr>
            <a:spLocks noGrp="1"/>
          </p:cNvSpPr>
          <p:nvPr>
            <p:ph type="sldNum" sz="quarter" idx="12"/>
          </p:nvPr>
        </p:nvSpPr>
        <p:spPr/>
        <p:txBody>
          <a:bodyPr/>
          <a:lstStyle/>
          <a:p>
            <a:pPr>
              <a:defRPr/>
            </a:pPr>
            <a:fld id="{23424A47-483C-4608-8837-F035C07D9C26}" type="slidenum">
              <a:rPr lang="tr-TR"/>
              <a:pPr>
                <a:defRPr/>
              </a:pPr>
              <a:t>29</a:t>
            </a:fld>
            <a:endParaRPr lang="tr-T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Metin kutusu 2"/>
          <p:cNvSpPr txBox="1">
            <a:spLocks noChangeArrowheads="1"/>
          </p:cNvSpPr>
          <p:nvPr/>
        </p:nvSpPr>
        <p:spPr bwMode="auto">
          <a:xfrm>
            <a:off x="755650" y="1508125"/>
            <a:ext cx="7848600" cy="501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buFont typeface="Arial" charset="0"/>
              <a:buChar char="•"/>
            </a:pPr>
            <a:r>
              <a:rPr lang="tr-TR" sz="2000" b="1">
                <a:latin typeface="Calibri" pitchFamily="34" charset="0"/>
              </a:rPr>
              <a:t>ŞİRKET YÖNETİCİLERİNE YÖNELİK BİLGİLERİN HER TÜRLÜ KÂĞIT VE BELGEDE YER ALMASI  ZORUNLULUĞU,</a:t>
            </a:r>
          </a:p>
          <a:p>
            <a:pPr eaLnBrk="1" hangingPunct="1">
              <a:buFont typeface="Arial" charset="0"/>
              <a:buChar char="•"/>
            </a:pPr>
            <a:endParaRPr lang="tr-TR" sz="2000" b="1">
              <a:latin typeface="Calibri" pitchFamily="34" charset="0"/>
            </a:endParaRPr>
          </a:p>
          <a:p>
            <a:pPr eaLnBrk="1" hangingPunct="1">
              <a:buFont typeface="Arial" charset="0"/>
              <a:buChar char="•"/>
            </a:pPr>
            <a:r>
              <a:rPr lang="tr-TR" sz="2000" b="1">
                <a:latin typeface="Calibri" pitchFamily="34" charset="0"/>
              </a:rPr>
              <a:t>ORTAKLARIN ŞİRKETE BORÇLANMA YASAĞI,</a:t>
            </a:r>
          </a:p>
          <a:p>
            <a:pPr eaLnBrk="1" hangingPunct="1">
              <a:buFont typeface="Arial" charset="0"/>
              <a:buChar char="•"/>
            </a:pPr>
            <a:endParaRPr lang="tr-TR" sz="2000" b="1">
              <a:latin typeface="Calibri" pitchFamily="34" charset="0"/>
            </a:endParaRPr>
          </a:p>
          <a:p>
            <a:pPr eaLnBrk="1" hangingPunct="1">
              <a:buFont typeface="Arial" charset="0"/>
              <a:buChar char="•"/>
            </a:pPr>
            <a:r>
              <a:rPr lang="tr-TR" sz="2000" b="1">
                <a:latin typeface="Calibri" pitchFamily="34" charset="0"/>
              </a:rPr>
              <a:t>YÖNETİM KURULU ÜYELERİNDEN DÖRTTE BİRİNİN YÜKSEK ÖĞRENİMLİ OLMA ŞARTI,</a:t>
            </a:r>
          </a:p>
          <a:p>
            <a:pPr eaLnBrk="1" hangingPunct="1">
              <a:buFont typeface="Arial" charset="0"/>
              <a:buChar char="•"/>
            </a:pPr>
            <a:endParaRPr lang="tr-TR" sz="2000" b="1">
              <a:latin typeface="Calibri" pitchFamily="34" charset="0"/>
            </a:endParaRPr>
          </a:p>
          <a:p>
            <a:pPr eaLnBrk="1" hangingPunct="1">
              <a:buFont typeface="Arial" charset="0"/>
              <a:buChar char="•"/>
            </a:pPr>
            <a:r>
              <a:rPr lang="tr-TR" sz="2000" b="1">
                <a:latin typeface="Calibri" pitchFamily="34" charset="0"/>
              </a:rPr>
              <a:t>BAĞIMSIZ DENETİMİN KAPSAMININ ÇOK GENİŞ OLDUĞU,</a:t>
            </a:r>
          </a:p>
          <a:p>
            <a:pPr eaLnBrk="1" hangingPunct="1">
              <a:buFont typeface="Arial" charset="0"/>
              <a:buChar char="•"/>
            </a:pPr>
            <a:endParaRPr lang="tr-TR" sz="2000" b="1">
              <a:latin typeface="Calibri" pitchFamily="34" charset="0"/>
            </a:endParaRPr>
          </a:p>
          <a:p>
            <a:pPr eaLnBrk="1" hangingPunct="1">
              <a:buFont typeface="Arial" charset="0"/>
              <a:buChar char="•"/>
            </a:pPr>
            <a:r>
              <a:rPr lang="tr-TR" sz="2000" b="1">
                <a:latin typeface="Calibri" pitchFamily="34" charset="0"/>
              </a:rPr>
              <a:t>KANUNDA DÜZENLENEN CEZALARIN AĞIR OLDUĞU, ADLİ PARA CEZALARININ İDARİ PARA CEZASINA DÖNÜŞTÜRÜLMESİ GEREKTİĞİ,</a:t>
            </a:r>
          </a:p>
          <a:p>
            <a:pPr eaLnBrk="1" hangingPunct="1">
              <a:buFont typeface="Arial" charset="0"/>
              <a:buChar char="•"/>
            </a:pPr>
            <a:endParaRPr lang="tr-TR" sz="2000" b="1">
              <a:latin typeface="Calibri" pitchFamily="34" charset="0"/>
            </a:endParaRPr>
          </a:p>
          <a:p>
            <a:pPr eaLnBrk="1" hangingPunct="1">
              <a:buFont typeface="Arial" charset="0"/>
              <a:buChar char="•"/>
            </a:pPr>
            <a:r>
              <a:rPr lang="tr-TR" sz="2000" b="1">
                <a:latin typeface="Calibri" pitchFamily="34" charset="0"/>
              </a:rPr>
              <a:t>SERMAYE ŞİRKETLERİNE GETİRİLEN İNTERNET SİTESİ KURMA YÜKÜMLÜLÜĞÜNÜN KAPSAMININ VE BU İNTERNET SİTESİNDE BULUNDURULMASI GEREKEN İÇERİĞİN GENİŞ OLDUĞUDUR.</a:t>
            </a:r>
          </a:p>
        </p:txBody>
      </p:sp>
      <p:sp>
        <p:nvSpPr>
          <p:cNvPr id="4099" name="Metin kutusu 4"/>
          <p:cNvSpPr txBox="1">
            <a:spLocks noChangeArrowheads="1"/>
          </p:cNvSpPr>
          <p:nvPr/>
        </p:nvSpPr>
        <p:spPr bwMode="auto">
          <a:xfrm>
            <a:off x="1619250" y="765175"/>
            <a:ext cx="60896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tr-TR" sz="2400" b="1">
                <a:solidFill>
                  <a:srgbClr val="C00000"/>
                </a:solidFill>
                <a:latin typeface="Calibri" pitchFamily="34" charset="0"/>
              </a:rPr>
              <a:t>EN FAZLA DEĞİŞİKLİK TALEP EDİLEN HUSUSLAR</a:t>
            </a:r>
          </a:p>
        </p:txBody>
      </p:sp>
      <p:cxnSp>
        <p:nvCxnSpPr>
          <p:cNvPr id="6" name="Düz Bağlayıcı 5"/>
          <p:cNvCxnSpPr/>
          <p:nvPr/>
        </p:nvCxnSpPr>
        <p:spPr>
          <a:xfrm>
            <a:off x="1692275" y="1227138"/>
            <a:ext cx="6016625" cy="0"/>
          </a:xfrm>
          <a:prstGeom prst="line">
            <a:avLst/>
          </a:prstGeom>
        </p:spPr>
        <p:style>
          <a:lnRef idx="3">
            <a:schemeClr val="accent5"/>
          </a:lnRef>
          <a:fillRef idx="0">
            <a:schemeClr val="accent5"/>
          </a:fillRef>
          <a:effectRef idx="2">
            <a:schemeClr val="accent5"/>
          </a:effectRef>
          <a:fontRef idx="minor">
            <a:schemeClr val="tx1"/>
          </a:fontRef>
        </p:style>
      </p:cxnSp>
      <p:sp>
        <p:nvSpPr>
          <p:cNvPr id="8" name="Çerçeve 7"/>
          <p:cNvSpPr/>
          <p:nvPr/>
        </p:nvSpPr>
        <p:spPr>
          <a:xfrm>
            <a:off x="107950" y="115888"/>
            <a:ext cx="8928100" cy="6626225"/>
          </a:xfrm>
          <a:prstGeom prst="frame">
            <a:avLst>
              <a:gd name="adj1" fmla="val 2379"/>
            </a:avLst>
          </a:prstGeom>
        </p:spPr>
        <p:style>
          <a:lnRef idx="1">
            <a:schemeClr val="accent5"/>
          </a:lnRef>
          <a:fillRef idx="3">
            <a:schemeClr val="accent5"/>
          </a:fillRef>
          <a:effectRef idx="2">
            <a:schemeClr val="accent5"/>
          </a:effectRef>
          <a:fontRef idx="minor">
            <a:schemeClr val="lt1"/>
          </a:fontRef>
        </p:style>
        <p:txBody>
          <a:bodyPr anchor="ctr"/>
          <a:lstStyle/>
          <a:p>
            <a:pPr algn="ctr" fontAlgn="auto">
              <a:spcBef>
                <a:spcPts val="0"/>
              </a:spcBef>
              <a:spcAft>
                <a:spcPts val="0"/>
              </a:spcAft>
              <a:defRPr/>
            </a:pPr>
            <a:endParaRPr lang="tr-TR">
              <a:solidFill>
                <a:schemeClr val="tx1"/>
              </a:solidFill>
            </a:endParaRPr>
          </a:p>
        </p:txBody>
      </p:sp>
      <p:pic>
        <p:nvPicPr>
          <p:cNvPr id="9" name="Resim 8"/>
          <p:cNvPicPr>
            <a:picLocks noChangeAspect="1"/>
          </p:cNvPicPr>
          <p:nvPr/>
        </p:nvPicPr>
        <p:blipFill>
          <a:blip r:embed="rId2" cstate="print">
            <a:extLst/>
          </a:blip>
          <a:stretch>
            <a:fillRect/>
          </a:stretch>
        </p:blipFill>
        <p:spPr>
          <a:xfrm>
            <a:off x="323528" y="383468"/>
            <a:ext cx="1224136" cy="122413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 name="Slayt Numarası Yer Tutucusu 3"/>
          <p:cNvSpPr>
            <a:spLocks noGrp="1"/>
          </p:cNvSpPr>
          <p:nvPr>
            <p:ph type="sldNum" sz="quarter" idx="12"/>
          </p:nvPr>
        </p:nvSpPr>
        <p:spPr/>
        <p:txBody>
          <a:bodyPr/>
          <a:lstStyle/>
          <a:p>
            <a:pPr>
              <a:defRPr/>
            </a:pPr>
            <a:fld id="{288700EC-DDF0-41D6-8428-5C782DD09718}" type="slidenum">
              <a:rPr lang="tr-TR"/>
              <a:pPr>
                <a:defRPr/>
              </a:pPr>
              <a:t>3</a:t>
            </a:fld>
            <a:endParaRPr lang="tr-T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6 Diyagram"/>
          <p:cNvGraphicFramePr/>
          <p:nvPr/>
        </p:nvGraphicFramePr>
        <p:xfrm>
          <a:off x="357158" y="357166"/>
          <a:ext cx="8501122" cy="53578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6" name="5 Tablo"/>
          <p:cNvGraphicFramePr>
            <a:graphicFrameLocks noGrp="1"/>
          </p:cNvGraphicFramePr>
          <p:nvPr/>
        </p:nvGraphicFramePr>
        <p:xfrm>
          <a:off x="214313" y="142875"/>
          <a:ext cx="8643937" cy="579438"/>
        </p:xfrm>
        <a:graphic>
          <a:graphicData uri="http://schemas.openxmlformats.org/drawingml/2006/table">
            <a:tbl>
              <a:tblPr firstRow="1" bandRow="1">
                <a:tableStyleId>{5C22544A-7EE6-4342-B048-85BDC9FD1C3A}</a:tableStyleId>
              </a:tblPr>
              <a:tblGrid>
                <a:gridCol w="8643937"/>
              </a:tblGrid>
              <a:tr h="579438">
                <a:tc>
                  <a:txBody>
                    <a:bodyPr/>
                    <a:lstStyle/>
                    <a:p>
                      <a:pPr algn="ctr"/>
                      <a:r>
                        <a:rPr lang="tr-TR" sz="1600" dirty="0" smtClean="0"/>
                        <a:t>ADLİ PARA CEZASI GEREKTİREN FİİLLERİN YAPTIRIMLARININ İDARİ PARA CEZASINA DÖNÜŞTÜRÜLMESİ-2</a:t>
                      </a:r>
                      <a:endParaRPr lang="tr-TR" sz="1600" dirty="0"/>
                    </a:p>
                  </a:txBody>
                  <a:tcPr marT="45745" marB="45745">
                    <a:solidFill>
                      <a:srgbClr val="C00000"/>
                    </a:solidFill>
                  </a:tcPr>
                </a:tc>
              </a:tr>
            </a:tbl>
          </a:graphicData>
        </a:graphic>
      </p:graphicFrame>
      <p:graphicFrame>
        <p:nvGraphicFramePr>
          <p:cNvPr id="8" name="7 Tablo"/>
          <p:cNvGraphicFramePr>
            <a:graphicFrameLocks noGrp="1"/>
          </p:cNvGraphicFramePr>
          <p:nvPr/>
        </p:nvGraphicFramePr>
        <p:xfrm>
          <a:off x="214313" y="714375"/>
          <a:ext cx="8643937" cy="6167438"/>
        </p:xfrm>
        <a:graphic>
          <a:graphicData uri="http://schemas.openxmlformats.org/drawingml/2006/table">
            <a:tbl>
              <a:tblPr firstRow="1" bandRow="1">
                <a:tableStyleId>{7DF18680-E054-41AD-8BC1-D1AEF772440D}</a:tableStyleId>
              </a:tblPr>
              <a:tblGrid>
                <a:gridCol w="4391677"/>
                <a:gridCol w="2323447"/>
                <a:gridCol w="1928813"/>
              </a:tblGrid>
              <a:tr h="640121">
                <a:tc>
                  <a:txBody>
                    <a:bodyPr/>
                    <a:lstStyle/>
                    <a:p>
                      <a:pPr algn="l"/>
                      <a:r>
                        <a:rPr lang="tr-TR" sz="1800" dirty="0" smtClean="0"/>
                        <a:t>CEZA</a:t>
                      </a:r>
                      <a:r>
                        <a:rPr lang="tr-TR" sz="1800" baseline="0" dirty="0" smtClean="0"/>
                        <a:t> GEREKTİREN FİİLLER</a:t>
                      </a:r>
                      <a:endParaRPr lang="tr-TR" sz="1800" dirty="0"/>
                    </a:p>
                  </a:txBody>
                  <a:tcPr marL="91439" marR="91439" marT="45726" marB="45726"/>
                </a:tc>
                <a:tc>
                  <a:txBody>
                    <a:bodyPr/>
                    <a:lstStyle/>
                    <a:p>
                      <a:pPr algn="l"/>
                      <a:r>
                        <a:rPr lang="tr-TR" sz="1800" dirty="0" smtClean="0"/>
                        <a:t>MEVCUT  ŞEKLİ</a:t>
                      </a:r>
                      <a:endParaRPr lang="tr-TR" sz="1800" dirty="0"/>
                    </a:p>
                  </a:txBody>
                  <a:tcPr marL="91439" marR="91439" marT="45726" marB="45726"/>
                </a:tc>
                <a:tc>
                  <a:txBody>
                    <a:bodyPr/>
                    <a:lstStyle/>
                    <a:p>
                      <a:pPr algn="l"/>
                      <a:r>
                        <a:rPr lang="tr-TR" sz="1800" dirty="0" smtClean="0"/>
                        <a:t>YAPILAN DEĞİŞİKLİK</a:t>
                      </a:r>
                      <a:endParaRPr lang="tr-TR" sz="1800" dirty="0"/>
                    </a:p>
                  </a:txBody>
                  <a:tcPr marL="91439" marR="91439" marT="45726" marB="45726"/>
                </a:tc>
              </a:tr>
              <a:tr h="731613">
                <a:tc>
                  <a:txBody>
                    <a:bodyPr/>
                    <a:lstStyle/>
                    <a:p>
                      <a:pPr algn="l"/>
                      <a:r>
                        <a:rPr lang="tr-TR" sz="1400" dirty="0" smtClean="0"/>
                        <a:t>5- TİCARİ DEFTERLERİN AÇILIŞ VEYA KAPANIŞ ONAYLARININ YAPTIRILMAMASI</a:t>
                      </a:r>
                      <a:endParaRPr lang="tr-TR" sz="1400" b="1" dirty="0"/>
                    </a:p>
                  </a:txBody>
                  <a:tcPr marL="91439" marR="91439" marT="45726" marB="45726"/>
                </a:tc>
                <a:tc>
                  <a:txBody>
                    <a:bodyPr/>
                    <a:lstStyle/>
                    <a:p>
                      <a:pPr algn="l"/>
                      <a:r>
                        <a:rPr lang="tr-TR" sz="1400" dirty="0" smtClean="0"/>
                        <a:t>İKİYÜZ</a:t>
                      </a:r>
                      <a:r>
                        <a:rPr lang="tr-TR" sz="1400" baseline="0" dirty="0" smtClean="0"/>
                        <a:t> GÜNDEN AZ OLMAMAK ÜZERE ADLİ PARA CEZASI.</a:t>
                      </a:r>
                      <a:endParaRPr lang="tr-TR" sz="1400" b="1" dirty="0"/>
                    </a:p>
                  </a:txBody>
                  <a:tcPr marL="91439" marR="91439" marT="45726" marB="45726"/>
                </a:tc>
                <a:tc>
                  <a:txBody>
                    <a:bodyPr/>
                    <a:lstStyle/>
                    <a:p>
                      <a:pPr algn="l"/>
                      <a:r>
                        <a:rPr lang="tr-TR" sz="1400" baseline="0" dirty="0" smtClean="0"/>
                        <a:t>DÖRTBİN TÜRK LİRASI İDARİ PARA CEZASI.</a:t>
                      </a:r>
                      <a:endParaRPr lang="tr-TR" sz="1400" b="1" dirty="0"/>
                    </a:p>
                  </a:txBody>
                  <a:tcPr marL="91439" marR="91439" marT="45726" marB="45726"/>
                </a:tc>
              </a:tr>
              <a:tr h="731613">
                <a:tc>
                  <a:txBody>
                    <a:bodyPr/>
                    <a:lstStyle/>
                    <a:p>
                      <a:pPr algn="l"/>
                      <a:r>
                        <a:rPr lang="tr-TR" sz="1400" kern="1200" dirty="0" smtClean="0"/>
                        <a:t>6- DEFTERLERİN TÜRKÇE TUTULMAMASI</a:t>
                      </a:r>
                      <a:endParaRPr lang="tr-TR" sz="1400" b="1" dirty="0"/>
                    </a:p>
                  </a:txBody>
                  <a:tcPr marL="91439" marR="91439" marT="45726" marB="45726"/>
                </a:tc>
                <a:tc>
                  <a:txBody>
                    <a:bodyPr/>
                    <a:lstStyle/>
                    <a:p>
                      <a:pPr algn="l"/>
                      <a:r>
                        <a:rPr lang="tr-TR" sz="1400" dirty="0" smtClean="0"/>
                        <a:t>İKİYÜZ</a:t>
                      </a:r>
                      <a:r>
                        <a:rPr lang="tr-TR" sz="1400" baseline="0" dirty="0" smtClean="0"/>
                        <a:t> GÜNDEN AZ OLMAMAK ÜZERE ADLİ PARA CEZASI.</a:t>
                      </a:r>
                      <a:endParaRPr lang="tr-TR" sz="1400" b="1" dirty="0"/>
                    </a:p>
                  </a:txBody>
                  <a:tcPr marL="91439" marR="91439" marT="45726" marB="45726"/>
                </a:tc>
                <a:tc>
                  <a:txBody>
                    <a:bodyPr/>
                    <a:lstStyle/>
                    <a:p>
                      <a:pPr algn="l"/>
                      <a:r>
                        <a:rPr lang="tr-TR" sz="1400" baseline="0" dirty="0" smtClean="0"/>
                        <a:t>DÖRTBİN TÜRK LİRASI İDARİ PARA CEZASI.</a:t>
                      </a:r>
                      <a:endParaRPr lang="tr-TR" sz="1400" b="1" dirty="0"/>
                    </a:p>
                  </a:txBody>
                  <a:tcPr marL="91439" marR="91439" marT="45726" marB="45726"/>
                </a:tc>
              </a:tr>
              <a:tr h="731613">
                <a:tc>
                  <a:txBody>
                    <a:bodyPr/>
                    <a:lstStyle/>
                    <a:p>
                      <a:pPr algn="l"/>
                      <a:r>
                        <a:rPr lang="tr-TR" sz="1400" kern="1200" dirty="0" smtClean="0"/>
                        <a:t>7- KISALTMALARIN KULLANILMASI HALİNDE BUNLARIN ANLAMLARININ AÇIKÇA BELİRTİLMEMESİ</a:t>
                      </a:r>
                      <a:endParaRPr lang="tr-TR" sz="1400" b="1" dirty="0"/>
                    </a:p>
                  </a:txBody>
                  <a:tcPr marL="91439" marR="91439" marT="45726" marB="45726"/>
                </a:tc>
                <a:tc>
                  <a:txBody>
                    <a:bodyPr/>
                    <a:lstStyle/>
                    <a:p>
                      <a:pPr algn="l"/>
                      <a:r>
                        <a:rPr lang="tr-TR" sz="1400" dirty="0" smtClean="0"/>
                        <a:t>İKİYÜZ</a:t>
                      </a:r>
                      <a:r>
                        <a:rPr lang="tr-TR" sz="1400" baseline="0" dirty="0" smtClean="0"/>
                        <a:t> GÜNDEN AZ OLMAMAK ÜZERE ADLİ PARA CEZASI.</a:t>
                      </a:r>
                      <a:endParaRPr lang="tr-TR" sz="1400" b="1" dirty="0"/>
                    </a:p>
                  </a:txBody>
                  <a:tcPr marL="91439" marR="91439" marT="45726" marB="45726"/>
                </a:tc>
                <a:tc>
                  <a:txBody>
                    <a:bodyPr/>
                    <a:lstStyle/>
                    <a:p>
                      <a:pPr algn="l"/>
                      <a:r>
                        <a:rPr lang="tr-TR" sz="1400" baseline="0" dirty="0" smtClean="0"/>
                        <a:t>DÖRTBİN TÜRK LİRASI İDARİ PARA CEZASI.</a:t>
                      </a:r>
                      <a:endParaRPr lang="tr-TR" sz="1400" b="1" dirty="0"/>
                    </a:p>
                  </a:txBody>
                  <a:tcPr marL="91439" marR="91439" marT="45726" marB="45726"/>
                </a:tc>
              </a:tr>
              <a:tr h="731613">
                <a:tc>
                  <a:txBody>
                    <a:bodyPr/>
                    <a:lstStyle/>
                    <a:p>
                      <a:pPr algn="l"/>
                      <a:r>
                        <a:rPr lang="tr-TR" sz="1400" kern="1200" dirty="0" smtClean="0"/>
                        <a:t>8- BİR YAZIMIN VEYA KAYDIN, ÖNCEKİ İÇERİĞİ BELİRLENEMEYECEK ŞEKİLDE ÇİZİLMESİ VE DEĞİŞTİRİLMESİ</a:t>
                      </a:r>
                      <a:endParaRPr lang="tr-TR" sz="1400" b="1" dirty="0"/>
                    </a:p>
                  </a:txBody>
                  <a:tcPr marL="91439" marR="91439" marT="45726" marB="45726"/>
                </a:tc>
                <a:tc>
                  <a:txBody>
                    <a:bodyPr/>
                    <a:lstStyle/>
                    <a:p>
                      <a:pPr algn="l"/>
                      <a:r>
                        <a:rPr lang="tr-TR" sz="1400" dirty="0" smtClean="0"/>
                        <a:t>İKİYÜZ</a:t>
                      </a:r>
                      <a:r>
                        <a:rPr lang="tr-TR" sz="1400" baseline="0" dirty="0" smtClean="0"/>
                        <a:t> GÜNDEN AZ OLMAMAK ÜZERE ADLİ PARA CEZASI.</a:t>
                      </a:r>
                      <a:endParaRPr lang="tr-TR" sz="1400" b="1" dirty="0"/>
                    </a:p>
                  </a:txBody>
                  <a:tcPr marL="91439" marR="91439" marT="45726" marB="45726"/>
                </a:tc>
                <a:tc>
                  <a:txBody>
                    <a:bodyPr/>
                    <a:lstStyle/>
                    <a:p>
                      <a:pPr algn="l"/>
                      <a:r>
                        <a:rPr lang="tr-TR" sz="1400" baseline="0" dirty="0" smtClean="0"/>
                        <a:t>DÖRTBİN TÜRK LİRASI İDARİ PARA CEZASI.</a:t>
                      </a:r>
                      <a:endParaRPr lang="tr-TR" sz="1400" b="1" dirty="0"/>
                    </a:p>
                  </a:txBody>
                  <a:tcPr marL="91439" marR="91439" marT="45726" marB="45726"/>
                </a:tc>
              </a:tr>
              <a:tr h="945000">
                <a:tc>
                  <a:txBody>
                    <a:bodyPr/>
                    <a:lstStyle/>
                    <a:p>
                      <a:pPr algn="l"/>
                      <a:r>
                        <a:rPr lang="tr-TR" sz="1400" dirty="0" smtClean="0"/>
                        <a:t>9- DEFTERLERİN VE DİĞER KAYITLARIN ELEKTRONİK</a:t>
                      </a:r>
                      <a:r>
                        <a:rPr lang="tr-TR" sz="1400" baseline="0" dirty="0" smtClean="0"/>
                        <a:t> ORTAMDA TUTULMASI DURUMUNDA, BU BİLGİLERİN HER ZAMAN KOLAYLIKLA OKUNMASININ TEMİN EDİLMEMİŞ OLMASI</a:t>
                      </a:r>
                      <a:endParaRPr lang="tr-TR" sz="1400" b="1" dirty="0"/>
                    </a:p>
                  </a:txBody>
                  <a:tcPr marL="91439" marR="91439" marT="45726" marB="45726"/>
                </a:tc>
                <a:tc>
                  <a:txBody>
                    <a:bodyPr/>
                    <a:lstStyle/>
                    <a:p>
                      <a:pPr algn="l"/>
                      <a:r>
                        <a:rPr lang="tr-TR" sz="1400" dirty="0" smtClean="0"/>
                        <a:t>İKİYÜZ</a:t>
                      </a:r>
                      <a:r>
                        <a:rPr lang="tr-TR" sz="1400" baseline="0" dirty="0" smtClean="0"/>
                        <a:t> GÜNDEN AZ OLMAMAK ÜZERE ADLİ PARA CEZASI.</a:t>
                      </a:r>
                      <a:endParaRPr lang="tr-TR" sz="1400" b="1" dirty="0"/>
                    </a:p>
                  </a:txBody>
                  <a:tcPr marL="91439" marR="91439" marT="45726" marB="45726"/>
                </a:tc>
                <a:tc>
                  <a:txBody>
                    <a:bodyPr/>
                    <a:lstStyle/>
                    <a:p>
                      <a:pPr algn="l"/>
                      <a:r>
                        <a:rPr lang="tr-TR" sz="1400" baseline="0" dirty="0" smtClean="0"/>
                        <a:t>DÖRTBİN TÜRK LİRASI İDARİ PARA CEZASI.</a:t>
                      </a:r>
                      <a:endParaRPr lang="tr-TR" sz="1400" b="1" dirty="0"/>
                    </a:p>
                  </a:txBody>
                  <a:tcPr marL="91439" marR="91439" marT="45726" marB="45726"/>
                </a:tc>
              </a:tr>
              <a:tr h="731613">
                <a:tc>
                  <a:txBody>
                    <a:bodyPr/>
                    <a:lstStyle/>
                    <a:p>
                      <a:pPr algn="l"/>
                      <a:r>
                        <a:rPr lang="tr-TR" sz="1400" kern="1200" dirty="0" smtClean="0"/>
                        <a:t>10- KAYIT SIRASINDA MI YOKSA DAHA SONRA MI YAPILDIĞI ANLAŞILMAYAN DEĞİŞTİRMELERİN YAPILMASI </a:t>
                      </a:r>
                      <a:endParaRPr lang="tr-TR" sz="1400" b="1" dirty="0"/>
                    </a:p>
                  </a:txBody>
                  <a:tcPr marL="91439" marR="91439" marT="45726" marB="45726"/>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400" dirty="0" smtClean="0"/>
                        <a:t>İKİYÜZ</a:t>
                      </a:r>
                      <a:r>
                        <a:rPr lang="tr-TR" sz="1400" baseline="0" dirty="0" smtClean="0"/>
                        <a:t> GÜNDEN AZ OLMAMAK ÜZERE ADLİ PARA CEZASI.</a:t>
                      </a:r>
                      <a:endParaRPr lang="tr-TR" sz="1400" b="1" dirty="0" smtClean="0"/>
                    </a:p>
                  </a:txBody>
                  <a:tcPr marL="91439" marR="91439" marT="45726" marB="45726"/>
                </a:tc>
                <a:tc>
                  <a:txBody>
                    <a:bodyPr/>
                    <a:lstStyle/>
                    <a:p>
                      <a:pPr algn="l"/>
                      <a:r>
                        <a:rPr lang="tr-TR" sz="1400" dirty="0" smtClean="0"/>
                        <a:t>DÖRTBİN TÜRK LİRASI İDARİ PARA CEZASI.</a:t>
                      </a:r>
                      <a:endParaRPr lang="tr-TR" sz="1400" b="1" dirty="0"/>
                    </a:p>
                  </a:txBody>
                  <a:tcPr marL="91439" marR="91439" marT="45726" marB="45726"/>
                </a:tc>
              </a:tr>
              <a:tr h="924251">
                <a:tc>
                  <a:txBody>
                    <a:bodyPr/>
                    <a:lstStyle/>
                    <a:p>
                      <a:pPr algn="l"/>
                      <a:r>
                        <a:rPr lang="tr-TR" sz="1400" kern="1200" dirty="0" smtClean="0"/>
                        <a:t>11- DEFTERLERE YAZIMLARIN VE DİĞER GEREKLİ KAYITLARIN EKSİKSİZ DOĞRU, ZAMANINDA VE DÜZENLİ OLARAK YAPILMAMASI</a:t>
                      </a:r>
                      <a:endParaRPr lang="tr-TR" sz="1400" b="1" dirty="0"/>
                    </a:p>
                  </a:txBody>
                  <a:tcPr marL="91439" marR="91439" marT="45726" marB="45726"/>
                </a:tc>
                <a:tc>
                  <a:txBody>
                    <a:bodyPr/>
                    <a:lstStyle/>
                    <a:p>
                      <a:pPr algn="l"/>
                      <a:r>
                        <a:rPr lang="tr-TR" sz="1400" dirty="0" smtClean="0"/>
                        <a:t>İKİYÜZ</a:t>
                      </a:r>
                      <a:r>
                        <a:rPr lang="tr-TR" sz="1400" baseline="0" dirty="0" smtClean="0"/>
                        <a:t> GÜNDEN AZ OLMAMAK ÜZERE ADLİ PARA CEZASI.</a:t>
                      </a:r>
                      <a:endParaRPr lang="tr-TR" sz="1400" b="1" dirty="0"/>
                    </a:p>
                  </a:txBody>
                  <a:tcPr marL="91439" marR="91439" marT="45726" marB="45726"/>
                </a:tc>
                <a:tc>
                  <a:txBody>
                    <a:bodyPr/>
                    <a:lstStyle/>
                    <a:p>
                      <a:pPr algn="l"/>
                      <a:r>
                        <a:rPr lang="tr-TR" sz="1400" baseline="0" dirty="0" smtClean="0"/>
                        <a:t>DÖRTBİN TÜRK LİRASI İDARİ PARA CEZASI.</a:t>
                      </a:r>
                      <a:endParaRPr lang="tr-TR" sz="1400" b="1" dirty="0"/>
                    </a:p>
                  </a:txBody>
                  <a:tcPr marL="91439" marR="91439" marT="45726" marB="45726"/>
                </a:tc>
              </a:tr>
            </a:tbl>
          </a:graphicData>
        </a:graphic>
      </p:graphicFrame>
      <p:sp>
        <p:nvSpPr>
          <p:cNvPr id="2" name="Slayt Numarası Yer Tutucusu 1"/>
          <p:cNvSpPr>
            <a:spLocks noGrp="1"/>
          </p:cNvSpPr>
          <p:nvPr>
            <p:ph type="sldNum" sz="quarter" idx="12"/>
          </p:nvPr>
        </p:nvSpPr>
        <p:spPr/>
        <p:txBody>
          <a:bodyPr/>
          <a:lstStyle/>
          <a:p>
            <a:pPr>
              <a:defRPr/>
            </a:pPr>
            <a:fld id="{0CD1491C-D099-4FC9-944C-9DB2D541F2D9}" type="slidenum">
              <a:rPr lang="tr-TR"/>
              <a:pPr>
                <a:defRPr/>
              </a:pPr>
              <a:t>30</a:t>
            </a:fld>
            <a:endParaRPr lang="tr-T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6 Diyagram"/>
          <p:cNvGraphicFramePr/>
          <p:nvPr/>
        </p:nvGraphicFramePr>
        <p:xfrm>
          <a:off x="357158" y="357166"/>
          <a:ext cx="8501122" cy="53578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6" name="5 Tablo"/>
          <p:cNvGraphicFramePr>
            <a:graphicFrameLocks noGrp="1"/>
          </p:cNvGraphicFramePr>
          <p:nvPr/>
        </p:nvGraphicFramePr>
        <p:xfrm>
          <a:off x="142875" y="142875"/>
          <a:ext cx="8786813" cy="579438"/>
        </p:xfrm>
        <a:graphic>
          <a:graphicData uri="http://schemas.openxmlformats.org/drawingml/2006/table">
            <a:tbl>
              <a:tblPr firstRow="1" bandRow="1">
                <a:tableStyleId>{5C22544A-7EE6-4342-B048-85BDC9FD1C3A}</a:tableStyleId>
              </a:tblPr>
              <a:tblGrid>
                <a:gridCol w="8786813"/>
              </a:tblGrid>
              <a:tr h="579438">
                <a:tc>
                  <a:txBody>
                    <a:bodyPr/>
                    <a:lstStyle/>
                    <a:p>
                      <a:pPr algn="ctr"/>
                      <a:r>
                        <a:rPr lang="tr-TR" sz="1600" dirty="0" smtClean="0"/>
                        <a:t>ADLİ PARA CEZASI GEREKTİREN FİİLLERİN YAPTIRIMLARININ İDARİ PARA CEZASINA DÖNÜŞTÜRÜLMESİ-3</a:t>
                      </a:r>
                      <a:endParaRPr lang="tr-TR" sz="1600" dirty="0"/>
                    </a:p>
                  </a:txBody>
                  <a:tcPr marL="91439" marR="91439" marT="45745" marB="45745">
                    <a:solidFill>
                      <a:srgbClr val="C00000"/>
                    </a:solidFill>
                  </a:tcPr>
                </a:tc>
              </a:tr>
            </a:tbl>
          </a:graphicData>
        </a:graphic>
      </p:graphicFrame>
      <p:graphicFrame>
        <p:nvGraphicFramePr>
          <p:cNvPr id="8" name="7 Tablo"/>
          <p:cNvGraphicFramePr>
            <a:graphicFrameLocks noGrp="1"/>
          </p:cNvGraphicFramePr>
          <p:nvPr/>
        </p:nvGraphicFramePr>
        <p:xfrm>
          <a:off x="142875" y="714375"/>
          <a:ext cx="8786813" cy="5522913"/>
        </p:xfrm>
        <a:graphic>
          <a:graphicData uri="http://schemas.openxmlformats.org/drawingml/2006/table">
            <a:tbl>
              <a:tblPr firstRow="1" bandRow="1">
                <a:tableStyleId>{7DF18680-E054-41AD-8BC1-D1AEF772440D}</a:tableStyleId>
              </a:tblPr>
              <a:tblGrid>
                <a:gridCol w="3514707"/>
                <a:gridCol w="2952379"/>
                <a:gridCol w="2319727"/>
              </a:tblGrid>
              <a:tr h="375784">
                <a:tc>
                  <a:txBody>
                    <a:bodyPr/>
                    <a:lstStyle/>
                    <a:p>
                      <a:pPr algn="l"/>
                      <a:r>
                        <a:rPr lang="tr-TR" sz="1800" dirty="0" smtClean="0"/>
                        <a:t>CEZA</a:t>
                      </a:r>
                      <a:r>
                        <a:rPr lang="tr-TR" sz="1800" baseline="0" dirty="0" smtClean="0"/>
                        <a:t> GEREKTİREN FİİLLER</a:t>
                      </a:r>
                      <a:endParaRPr lang="tr-TR" sz="1800" dirty="0"/>
                    </a:p>
                  </a:txBody>
                  <a:tcPr/>
                </a:tc>
                <a:tc>
                  <a:txBody>
                    <a:bodyPr/>
                    <a:lstStyle/>
                    <a:p>
                      <a:pPr algn="l"/>
                      <a:r>
                        <a:rPr lang="tr-TR" sz="1800" dirty="0" smtClean="0"/>
                        <a:t>MEVCUT  ŞEKLİ</a:t>
                      </a:r>
                      <a:endParaRPr lang="tr-TR" sz="1800" dirty="0"/>
                    </a:p>
                  </a:txBody>
                  <a:tcPr/>
                </a:tc>
                <a:tc>
                  <a:txBody>
                    <a:bodyPr/>
                    <a:lstStyle/>
                    <a:p>
                      <a:pPr algn="l"/>
                      <a:r>
                        <a:rPr lang="tr-TR" sz="1800" dirty="0" smtClean="0"/>
                        <a:t>YAPILAN DEĞİŞİKLİK</a:t>
                      </a:r>
                      <a:endParaRPr lang="tr-TR" sz="1800" dirty="0"/>
                    </a:p>
                  </a:txBody>
                  <a:tcPr/>
                </a:tc>
              </a:tr>
              <a:tr h="2599176">
                <a:tc>
                  <a:txBody>
                    <a:bodyPr/>
                    <a:lstStyle/>
                    <a:p>
                      <a:pPr algn="l"/>
                      <a:r>
                        <a:rPr lang="tr-TR" sz="1600" dirty="0" smtClean="0"/>
                        <a:t>12-HİLELİ</a:t>
                      </a:r>
                      <a:r>
                        <a:rPr lang="tr-TR" sz="1600" baseline="0" dirty="0" smtClean="0"/>
                        <a:t> ENVANTER ÇIKARILMASI (562/1-e, 66)</a:t>
                      </a:r>
                      <a:endParaRPr lang="tr-TR" sz="1600" b="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600" dirty="0" smtClean="0"/>
                        <a:t>İKİYÜZ</a:t>
                      </a:r>
                      <a:r>
                        <a:rPr lang="tr-TR" sz="1600" baseline="0" dirty="0" smtClean="0"/>
                        <a:t> GÜNDEN AZ OLMAMAK ÜZERE ADLİ PARA CEZASI.</a:t>
                      </a:r>
                      <a:endParaRPr lang="tr-TR" sz="1600" dirty="0" smtClean="0"/>
                    </a:p>
                    <a:p>
                      <a:pPr algn="l"/>
                      <a:endParaRPr lang="tr-TR" sz="1600" b="1"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600" dirty="0" smtClean="0"/>
                        <a:t>“HİLELİ” İBARESİ</a:t>
                      </a:r>
                      <a:r>
                        <a:rPr lang="tr-TR" sz="1600" baseline="0" dirty="0" smtClean="0"/>
                        <a:t> ÇIKARILMIŞ VE KANUN’DA BELİRTİLEN USULE UYGUN ENVANTER ÇIKARILMAMASI </a:t>
                      </a:r>
                      <a:r>
                        <a:rPr lang="tr-TR" sz="1600" dirty="0" smtClean="0"/>
                        <a:t>DÖRTBİN TÜRK LİRASI İDARİ PARA CEZASI ŞEKLİNDE</a:t>
                      </a:r>
                      <a:r>
                        <a:rPr lang="tr-TR" sz="1600" baseline="0" dirty="0" smtClean="0"/>
                        <a:t>  BELİRLENMİŞTİR.</a:t>
                      </a:r>
                      <a:endParaRPr lang="tr-TR" sz="1600" b="1" dirty="0" smtClean="0"/>
                    </a:p>
                  </a:txBody>
                  <a:tcPr/>
                </a:tc>
              </a:tr>
              <a:tr h="963784">
                <a:tc>
                  <a:txBody>
                    <a:bodyPr/>
                    <a:lstStyle/>
                    <a:p>
                      <a:pPr algn="l"/>
                      <a:r>
                        <a:rPr lang="tr-TR" sz="1600" dirty="0" smtClean="0"/>
                        <a:t>13- ELEKTRONİK</a:t>
                      </a:r>
                      <a:r>
                        <a:rPr lang="tr-TR" sz="1600" baseline="0" dirty="0" smtClean="0"/>
                        <a:t> ORTAMDA SAKLANAN BELGELERİN İBRAZ EDİLEMEMESİ (562/1-f, 86)</a:t>
                      </a:r>
                      <a:endParaRPr lang="tr-TR" sz="1600" b="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600" dirty="0" smtClean="0"/>
                        <a:t>İKİYÜZ</a:t>
                      </a:r>
                      <a:r>
                        <a:rPr lang="tr-TR" sz="1600" baseline="0" dirty="0" smtClean="0"/>
                        <a:t> GÜNDEN AZ OLMAMAK ÜZERE ADLİ PARA CEZASI.</a:t>
                      </a:r>
                      <a:endParaRPr lang="tr-TR" sz="1600" dirty="0" smtClean="0"/>
                    </a:p>
                    <a:p>
                      <a:pPr algn="l"/>
                      <a:endParaRPr lang="tr-TR" sz="1600" b="1" dirty="0"/>
                    </a:p>
                  </a:txBody>
                  <a:tcPr/>
                </a:tc>
                <a:tc>
                  <a:txBody>
                    <a:bodyPr/>
                    <a:lstStyle/>
                    <a:p>
                      <a:pPr algn="l"/>
                      <a:r>
                        <a:rPr lang="tr-TR" sz="1600" dirty="0" smtClean="0"/>
                        <a:t>DÖRT</a:t>
                      </a:r>
                      <a:r>
                        <a:rPr lang="tr-TR" sz="1600" baseline="0" dirty="0" smtClean="0"/>
                        <a:t>BİN TÜRK LİRASI İDARİ PARA CEZASI.</a:t>
                      </a:r>
                      <a:endParaRPr lang="tr-TR" sz="1600" b="1" dirty="0"/>
                    </a:p>
                  </a:txBody>
                  <a:tcPr/>
                </a:tc>
              </a:tr>
              <a:tr h="1584169">
                <a:tc>
                  <a:txBody>
                    <a:bodyPr/>
                    <a:lstStyle/>
                    <a:p>
                      <a:pPr algn="l"/>
                      <a:r>
                        <a:rPr lang="tr-TR" sz="1600" dirty="0" smtClean="0"/>
                        <a:t>14- DEFTERLERİN MUHASEBE STANDARTLARINA</a:t>
                      </a:r>
                      <a:r>
                        <a:rPr lang="tr-TR" sz="1600" baseline="0" dirty="0" smtClean="0"/>
                        <a:t> GÖRE TUTULMAMASI, FİNANSAL TABLOLARIN BU STANDARTLARA GÖRE DÜZENLENMEMESİ</a:t>
                      </a:r>
                    </a:p>
                    <a:p>
                      <a:pPr algn="l"/>
                      <a:r>
                        <a:rPr lang="tr-TR" sz="1600" baseline="0" dirty="0" smtClean="0"/>
                        <a:t>(562/2,88)</a:t>
                      </a:r>
                      <a:endParaRPr lang="tr-TR" sz="1600" b="1" dirty="0"/>
                    </a:p>
                  </a:txBody>
                  <a:tcPr/>
                </a:tc>
                <a:tc>
                  <a:txBody>
                    <a:bodyPr/>
                    <a:lstStyle/>
                    <a:p>
                      <a:pPr algn="l"/>
                      <a:r>
                        <a:rPr lang="tr-TR" sz="1600" dirty="0" smtClean="0"/>
                        <a:t>YÜZ GÜNDEN ÜÇYÜZ GÜNE KADAR ADLİ PARA CEZASI</a:t>
                      </a:r>
                      <a:endParaRPr lang="tr-TR" sz="1600" b="1" dirty="0"/>
                    </a:p>
                  </a:txBody>
                  <a:tcPr/>
                </a:tc>
                <a:tc>
                  <a:txBody>
                    <a:bodyPr/>
                    <a:lstStyle/>
                    <a:p>
                      <a:pPr algn="l"/>
                      <a:r>
                        <a:rPr lang="tr-TR" sz="1600" dirty="0" smtClean="0"/>
                        <a:t>DÖRTBİN TÜRK LİRASI İDARİ PARA CEZASI.</a:t>
                      </a:r>
                      <a:endParaRPr lang="tr-TR" sz="1600" b="1" dirty="0"/>
                    </a:p>
                  </a:txBody>
                  <a:tcPr/>
                </a:tc>
              </a:tr>
            </a:tbl>
          </a:graphicData>
        </a:graphic>
      </p:graphicFrame>
      <p:sp>
        <p:nvSpPr>
          <p:cNvPr id="2" name="Slayt Numarası Yer Tutucusu 1"/>
          <p:cNvSpPr>
            <a:spLocks noGrp="1"/>
          </p:cNvSpPr>
          <p:nvPr>
            <p:ph type="sldNum" sz="quarter" idx="12"/>
          </p:nvPr>
        </p:nvSpPr>
        <p:spPr/>
        <p:txBody>
          <a:bodyPr/>
          <a:lstStyle/>
          <a:p>
            <a:pPr>
              <a:defRPr/>
            </a:pPr>
            <a:fld id="{4E468EC0-A589-4482-B1E0-F7484A42E896}" type="slidenum">
              <a:rPr lang="tr-TR"/>
              <a:pPr>
                <a:defRPr/>
              </a:pPr>
              <a:t>31</a:t>
            </a:fld>
            <a:endParaRPr lang="tr-T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6 Diyagram"/>
          <p:cNvGraphicFramePr/>
          <p:nvPr/>
        </p:nvGraphicFramePr>
        <p:xfrm>
          <a:off x="357158" y="357166"/>
          <a:ext cx="8501122" cy="53578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6" name="5 Tablo"/>
          <p:cNvGraphicFramePr>
            <a:graphicFrameLocks noGrp="1"/>
          </p:cNvGraphicFramePr>
          <p:nvPr/>
        </p:nvGraphicFramePr>
        <p:xfrm>
          <a:off x="142875" y="142875"/>
          <a:ext cx="8858250" cy="579438"/>
        </p:xfrm>
        <a:graphic>
          <a:graphicData uri="http://schemas.openxmlformats.org/drawingml/2006/table">
            <a:tbl>
              <a:tblPr firstRow="1" bandRow="1">
                <a:tableStyleId>{5C22544A-7EE6-4342-B048-85BDC9FD1C3A}</a:tableStyleId>
              </a:tblPr>
              <a:tblGrid>
                <a:gridCol w="8858250"/>
              </a:tblGrid>
              <a:tr h="579438">
                <a:tc>
                  <a:txBody>
                    <a:bodyPr/>
                    <a:lstStyle/>
                    <a:p>
                      <a:pPr algn="ctr"/>
                      <a:r>
                        <a:rPr lang="tr-TR" sz="1600" dirty="0" smtClean="0"/>
                        <a:t>HAPİS VE/VEYA ADLİ PARA CEZASI GEREKTİREN FİİLLERİN YAPTIRIMLARININ SADECE</a:t>
                      </a:r>
                      <a:r>
                        <a:rPr lang="tr-TR" sz="1600" baseline="0" dirty="0" smtClean="0"/>
                        <a:t> ADLİ</a:t>
                      </a:r>
                      <a:r>
                        <a:rPr lang="tr-TR" sz="1600" dirty="0" smtClean="0"/>
                        <a:t> PARA CEZASINA DÖNÜŞTÜRÜLMESİ</a:t>
                      </a:r>
                      <a:endParaRPr lang="tr-TR" sz="1600" dirty="0"/>
                    </a:p>
                  </a:txBody>
                  <a:tcPr marL="91439" marR="91439" marT="45745" marB="45745">
                    <a:solidFill>
                      <a:srgbClr val="C00000"/>
                    </a:solidFill>
                  </a:tcPr>
                </a:tc>
              </a:tr>
            </a:tbl>
          </a:graphicData>
        </a:graphic>
      </p:graphicFrame>
      <p:graphicFrame>
        <p:nvGraphicFramePr>
          <p:cNvPr id="8" name="7 Tablo"/>
          <p:cNvGraphicFramePr>
            <a:graphicFrameLocks noGrp="1"/>
          </p:cNvGraphicFramePr>
          <p:nvPr/>
        </p:nvGraphicFramePr>
        <p:xfrm>
          <a:off x="142875" y="714375"/>
          <a:ext cx="8858250" cy="5641975"/>
        </p:xfrm>
        <a:graphic>
          <a:graphicData uri="http://schemas.openxmlformats.org/drawingml/2006/table">
            <a:tbl>
              <a:tblPr firstRow="1" bandRow="1">
                <a:tableStyleId>{7DF18680-E054-41AD-8BC1-D1AEF772440D}</a:tableStyleId>
              </a:tblPr>
              <a:tblGrid>
                <a:gridCol w="4429125"/>
                <a:gridCol w="2571750"/>
                <a:gridCol w="1857375"/>
              </a:tblGrid>
              <a:tr h="640050">
                <a:tc>
                  <a:txBody>
                    <a:bodyPr/>
                    <a:lstStyle/>
                    <a:p>
                      <a:pPr algn="l"/>
                      <a:r>
                        <a:rPr lang="tr-TR" sz="1800" dirty="0" smtClean="0"/>
                        <a:t>CEZA</a:t>
                      </a:r>
                      <a:r>
                        <a:rPr lang="tr-TR" sz="1800" baseline="0" dirty="0" smtClean="0"/>
                        <a:t> GEREKTİREN FİİLLER</a:t>
                      </a:r>
                      <a:endParaRPr lang="tr-TR" sz="1800" dirty="0"/>
                    </a:p>
                  </a:txBody>
                  <a:tcPr marL="91439" marR="91439" marT="45715" marB="45715"/>
                </a:tc>
                <a:tc>
                  <a:txBody>
                    <a:bodyPr/>
                    <a:lstStyle/>
                    <a:p>
                      <a:pPr algn="l"/>
                      <a:r>
                        <a:rPr lang="tr-TR" sz="1800" dirty="0" smtClean="0"/>
                        <a:t>MEVCUT  ŞEKLİ</a:t>
                      </a:r>
                      <a:endParaRPr lang="tr-TR" sz="1800" dirty="0"/>
                    </a:p>
                  </a:txBody>
                  <a:tcPr marL="91439" marR="91439" marT="45715" marB="45715"/>
                </a:tc>
                <a:tc>
                  <a:txBody>
                    <a:bodyPr/>
                    <a:lstStyle/>
                    <a:p>
                      <a:pPr algn="l"/>
                      <a:r>
                        <a:rPr lang="tr-TR" sz="1800" dirty="0" smtClean="0"/>
                        <a:t>YAPILAN DEĞİŞİKLİK</a:t>
                      </a:r>
                      <a:endParaRPr lang="tr-TR" sz="1800" dirty="0"/>
                    </a:p>
                  </a:txBody>
                  <a:tcPr marL="91439" marR="91439" marT="45715" marB="45715"/>
                </a:tc>
              </a:tr>
              <a:tr h="137154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400" dirty="0" smtClean="0"/>
                        <a:t>1- ŞİRKETLER TOPLULUĞUNA DAHİL BAĞLI ŞİRKETLER TARAFINDAN HAKİM ŞİRKETLE YAPILAN İŞLEMLER HAKKINDA RAPOR DÜZENLENMEMESİ, HAKİM ŞİRKET YÖNETİM KURULUNCA BAĞLI ŞİRKETLERLE OLAN İLİŞKİLERE YÖNELİK RAPORUN DÜZENLENMEMESİ</a:t>
                      </a:r>
                      <a:r>
                        <a:rPr lang="tr-TR" sz="1400" baseline="0" dirty="0" smtClean="0"/>
                        <a:t> </a:t>
                      </a:r>
                      <a:r>
                        <a:rPr lang="tr-TR" sz="1400" dirty="0" smtClean="0"/>
                        <a:t>(562/3, 199)</a:t>
                      </a:r>
                      <a:endParaRPr lang="tr-TR" sz="1400" b="1" dirty="0"/>
                    </a:p>
                  </a:txBody>
                  <a:tcPr marL="91439" marR="91439" marT="45715" marB="45715"/>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400" baseline="0" dirty="0" smtClean="0"/>
                        <a:t>İKİ YILA KADAR HAPİS VE ADLİ PARA CEZASI.</a:t>
                      </a:r>
                      <a:endParaRPr lang="tr-TR" sz="1400" dirty="0" smtClean="0"/>
                    </a:p>
                    <a:p>
                      <a:pPr algn="l"/>
                      <a:endParaRPr lang="tr-TR" sz="1400" b="1" dirty="0" smtClean="0"/>
                    </a:p>
                  </a:txBody>
                  <a:tcPr marL="91439" marR="91439" marT="45715" marB="45715"/>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400" dirty="0" smtClean="0"/>
                        <a:t>İKİYÜZ GÜNDEN AZ</a:t>
                      </a:r>
                      <a:r>
                        <a:rPr lang="tr-TR" sz="1400" baseline="0" dirty="0" smtClean="0"/>
                        <a:t> OLMAMAK ÜZERE ADLİ PARA CEZASI.</a:t>
                      </a:r>
                      <a:endParaRPr lang="tr-TR" sz="1400" b="1" dirty="0" smtClean="0"/>
                    </a:p>
                  </a:txBody>
                  <a:tcPr marL="91439" marR="91439" marT="45715" marB="45715"/>
                </a:tc>
              </a:tr>
              <a:tr h="751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400" dirty="0" smtClean="0"/>
                        <a:t>2- İNTERNET</a:t>
                      </a:r>
                      <a:r>
                        <a:rPr lang="tr-TR" sz="1400" baseline="0" dirty="0" smtClean="0"/>
                        <a:t> SİTESİ OLUŞTURMAMAK (562/12)</a:t>
                      </a:r>
                      <a:endParaRPr lang="tr-TR" sz="1400" b="1" dirty="0"/>
                    </a:p>
                  </a:txBody>
                  <a:tcPr marL="91439" marR="91439" marT="45715" marB="45715"/>
                </a:tc>
                <a:tc>
                  <a:txBody>
                    <a:bodyPr/>
                    <a:lstStyle/>
                    <a:p>
                      <a:pPr algn="l"/>
                      <a:r>
                        <a:rPr lang="tr-TR" sz="1400" dirty="0" smtClean="0"/>
                        <a:t>ALTI AYA KADAR HAPİS VE YÜZ GÜNDEN ÜÇYÜZ GÜNE KADAR ADLİ PARA CEZASI</a:t>
                      </a:r>
                      <a:endParaRPr lang="tr-TR" sz="1400" b="1" dirty="0"/>
                    </a:p>
                  </a:txBody>
                  <a:tcPr marL="91439" marR="91439" marT="45715" marB="45715"/>
                </a:tc>
                <a:tc>
                  <a:txBody>
                    <a:bodyPr/>
                    <a:lstStyle/>
                    <a:p>
                      <a:pPr algn="l"/>
                      <a:r>
                        <a:rPr lang="tr-TR" sz="1400" dirty="0" smtClean="0"/>
                        <a:t>YÜZ GÜNDEN ÜÇYÜZ GÜNE KADAR ADLİ PARA CEZASI</a:t>
                      </a:r>
                      <a:endParaRPr lang="tr-TR" sz="1400" b="1" dirty="0"/>
                    </a:p>
                  </a:txBody>
                  <a:tcPr marL="91439" marR="91439" marT="45715" marB="45715"/>
                </a:tc>
              </a:tr>
              <a:tr h="73144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400" dirty="0" smtClean="0"/>
                        <a:t>3-KANUNDA BELİRTİLEN İÇERİKLERİ İNTERNET SİTESİNDE YAYIMLAMAMAK (562/12)</a:t>
                      </a:r>
                      <a:endParaRPr lang="tr-TR" sz="1400" b="1" dirty="0"/>
                    </a:p>
                  </a:txBody>
                  <a:tcPr marL="91439" marR="91439" marT="45715" marB="45715"/>
                </a:tc>
                <a:tc>
                  <a:txBody>
                    <a:bodyPr/>
                    <a:lstStyle/>
                    <a:p>
                      <a:pPr algn="l"/>
                      <a:r>
                        <a:rPr lang="tr-TR" sz="1400" dirty="0" smtClean="0"/>
                        <a:t>ÜÇ AYA KADAR HAPİS VE YÜZ GÜNE KADAR ADLİ PARA CEZASI</a:t>
                      </a:r>
                      <a:endParaRPr lang="tr-TR" sz="1400" b="1" dirty="0"/>
                    </a:p>
                  </a:txBody>
                  <a:tcPr marL="91439" marR="91439" marT="45715" marB="45715"/>
                </a:tc>
                <a:tc>
                  <a:txBody>
                    <a:bodyPr/>
                    <a:lstStyle/>
                    <a:p>
                      <a:pPr algn="l"/>
                      <a:r>
                        <a:rPr lang="tr-TR" sz="1400" dirty="0" smtClean="0"/>
                        <a:t>YÜZ GÜNE KADAR ADLİ PARA CEZASI</a:t>
                      </a:r>
                      <a:endParaRPr lang="tr-TR" sz="1400" b="1" dirty="0"/>
                    </a:p>
                  </a:txBody>
                  <a:tcPr marL="91439" marR="91439" marT="45715" marB="45715"/>
                </a:tc>
              </a:tr>
              <a:tr h="137154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400" dirty="0" smtClean="0"/>
                        <a:t>4-</a:t>
                      </a:r>
                      <a:r>
                        <a:rPr lang="tr-TR" sz="1400" kern="1200" dirty="0" smtClean="0"/>
                        <a:t>AYNİ SERMAYENİN VEYA DEVRALINACAK İŞLETME İLE AYINLARIN DEĞERLEMESİNDE  EMSALİNE  ORANLA YÜKSEK  FİYAT   BİÇMEK,  İŞLETME  VE  AYNIN NİTELİĞİNİ VEYA DURUMUNU FARKLI GÖSTERMEK YA DA BAŞKA BİR ŞEKİLDE YOLSUZLUK YAPMAK (562/10, 551)</a:t>
                      </a:r>
                      <a:endParaRPr lang="tr-TR" sz="1400" b="1" dirty="0"/>
                    </a:p>
                  </a:txBody>
                  <a:tcPr marL="91439" marR="91439" marT="45715" marB="45715"/>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400" dirty="0" smtClean="0"/>
                        <a:t>ÜÇ AYDAN İKİ YILA KADAR </a:t>
                      </a:r>
                      <a:r>
                        <a:rPr lang="tr-TR" sz="1400" baseline="0" dirty="0" smtClean="0"/>
                        <a:t>HAPİS CEZASI.</a:t>
                      </a:r>
                      <a:endParaRPr lang="tr-TR" sz="1400" b="1" dirty="0" smtClean="0"/>
                    </a:p>
                  </a:txBody>
                  <a:tcPr marL="91439" marR="91439" marT="45715" marB="45715"/>
                </a:tc>
                <a:tc>
                  <a:txBody>
                    <a:bodyPr/>
                    <a:lstStyle/>
                    <a:p>
                      <a:pPr algn="l"/>
                      <a:r>
                        <a:rPr lang="tr-TR" sz="1400" dirty="0" smtClean="0"/>
                        <a:t>CEZA, DOKSAN GÜNDEN AZ OLMAMAK ÜZERE ADLİ PARA CEZASI ŞEKLİNDE DEĞİŞTİRİLMİŞTİR.</a:t>
                      </a:r>
                      <a:endParaRPr lang="tr-TR" sz="1400" b="1" dirty="0"/>
                    </a:p>
                  </a:txBody>
                  <a:tcPr marL="91439" marR="91439" marT="45715" marB="45715"/>
                </a:tc>
              </a:tr>
              <a:tr h="775548">
                <a:tc>
                  <a:txBody>
                    <a:bodyPr/>
                    <a:lstStyle/>
                    <a:p>
                      <a:pPr algn="l"/>
                      <a:r>
                        <a:rPr lang="tr-TR" sz="1400" dirty="0" smtClean="0"/>
                        <a:t>5- GÜMRÜK VE TİCARET BAKANLIĞI DENETİM ELEMANLARINCA İSTENİLEN BİLGİ VE BELGELERİN VERİLMEMESİ VEYA DENETİMİN ENGELLENMESİ </a:t>
                      </a:r>
                      <a:r>
                        <a:rPr lang="tr-TR" sz="1400" baseline="0" dirty="0" smtClean="0"/>
                        <a:t>(562/4)</a:t>
                      </a:r>
                      <a:endParaRPr lang="tr-TR" sz="1400" b="1" dirty="0"/>
                    </a:p>
                  </a:txBody>
                  <a:tcPr marL="91439" marR="91439" marT="45715" marB="45715"/>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400" dirty="0" smtClean="0"/>
                        <a:t>ÜÇ AYDAN İKİ YILA KADAR HAPİS </a:t>
                      </a:r>
                      <a:r>
                        <a:rPr lang="tr-TR" sz="1400" baseline="0" dirty="0" smtClean="0"/>
                        <a:t>CEZASI.</a:t>
                      </a:r>
                      <a:endParaRPr lang="tr-TR" sz="1400" b="1" dirty="0" smtClean="0"/>
                    </a:p>
                  </a:txBody>
                  <a:tcPr marL="91439" marR="91439" marT="45715" marB="45715"/>
                </a:tc>
                <a:tc>
                  <a:txBody>
                    <a:bodyPr/>
                    <a:lstStyle/>
                    <a:p>
                      <a:pPr algn="l"/>
                      <a:r>
                        <a:rPr lang="tr-TR" sz="1400" baseline="0" dirty="0" smtClean="0"/>
                        <a:t>ÜÇYÜZ GÜNDEN AZ OLMAMAK ÜZERE ADLİ PARA CEZASI.</a:t>
                      </a:r>
                      <a:endParaRPr lang="tr-TR" sz="1400" b="1" dirty="0"/>
                    </a:p>
                  </a:txBody>
                  <a:tcPr marL="91439" marR="91439" marT="45715" marB="45715"/>
                </a:tc>
              </a:tr>
            </a:tbl>
          </a:graphicData>
        </a:graphic>
      </p:graphicFrame>
      <p:sp>
        <p:nvSpPr>
          <p:cNvPr id="2" name="Slayt Numarası Yer Tutucusu 1"/>
          <p:cNvSpPr>
            <a:spLocks noGrp="1"/>
          </p:cNvSpPr>
          <p:nvPr>
            <p:ph type="sldNum" sz="quarter" idx="12"/>
          </p:nvPr>
        </p:nvSpPr>
        <p:spPr/>
        <p:txBody>
          <a:bodyPr/>
          <a:lstStyle/>
          <a:p>
            <a:pPr>
              <a:defRPr/>
            </a:pPr>
            <a:fld id="{765AD6D6-8DA7-497E-8020-7AE9946964AC}" type="slidenum">
              <a:rPr lang="tr-TR"/>
              <a:pPr>
                <a:defRPr/>
              </a:pPr>
              <a:t>32</a:t>
            </a:fld>
            <a:endParaRPr lang="tr-T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5 Tablo"/>
          <p:cNvGraphicFramePr>
            <a:graphicFrameLocks noGrp="1"/>
          </p:cNvGraphicFramePr>
          <p:nvPr/>
        </p:nvGraphicFramePr>
        <p:xfrm>
          <a:off x="142875" y="142875"/>
          <a:ext cx="8786813" cy="500063"/>
        </p:xfrm>
        <a:graphic>
          <a:graphicData uri="http://schemas.openxmlformats.org/drawingml/2006/table">
            <a:tbl>
              <a:tblPr firstRow="1" bandRow="1">
                <a:tableStyleId>{5C22544A-7EE6-4342-B048-85BDC9FD1C3A}</a:tableStyleId>
              </a:tblPr>
              <a:tblGrid>
                <a:gridCol w="8786813"/>
              </a:tblGrid>
              <a:tr h="500063">
                <a:tc>
                  <a:txBody>
                    <a:bodyPr/>
                    <a:lstStyle/>
                    <a:p>
                      <a:pPr algn="ctr"/>
                      <a:r>
                        <a:rPr lang="tr-TR" sz="1600" dirty="0" smtClean="0"/>
                        <a:t>CEZAİ</a:t>
                      </a:r>
                      <a:r>
                        <a:rPr lang="tr-TR" sz="1600" baseline="0" dirty="0" smtClean="0"/>
                        <a:t> YAPTIRIM ÖNGÖRÜLEN İKİ FİİLİN SUÇ OLMAKTAN ÇIKARILMASI</a:t>
                      </a:r>
                      <a:endParaRPr lang="tr-TR" sz="1800" dirty="0"/>
                    </a:p>
                  </a:txBody>
                  <a:tcPr marL="91439" marR="91439">
                    <a:solidFill>
                      <a:srgbClr val="C00000"/>
                    </a:solidFill>
                  </a:tcPr>
                </a:tc>
              </a:tr>
            </a:tbl>
          </a:graphicData>
        </a:graphic>
      </p:graphicFrame>
      <p:graphicFrame>
        <p:nvGraphicFramePr>
          <p:cNvPr id="8" name="7 Tablo"/>
          <p:cNvGraphicFramePr>
            <a:graphicFrameLocks noGrp="1"/>
          </p:cNvGraphicFramePr>
          <p:nvPr/>
        </p:nvGraphicFramePr>
        <p:xfrm>
          <a:off x="142875" y="612775"/>
          <a:ext cx="8786813" cy="2614613"/>
        </p:xfrm>
        <a:graphic>
          <a:graphicData uri="http://schemas.openxmlformats.org/drawingml/2006/table">
            <a:tbl>
              <a:tblPr firstRow="1" bandRow="1">
                <a:tableStyleId>{7DF18680-E054-41AD-8BC1-D1AEF772440D}</a:tableStyleId>
              </a:tblPr>
              <a:tblGrid>
                <a:gridCol w="3571844"/>
                <a:gridCol w="3000375"/>
                <a:gridCol w="2214594"/>
              </a:tblGrid>
              <a:tr h="438466">
                <a:tc>
                  <a:txBody>
                    <a:bodyPr/>
                    <a:lstStyle/>
                    <a:p>
                      <a:pPr algn="l"/>
                      <a:r>
                        <a:rPr lang="tr-TR" sz="1800" dirty="0" smtClean="0"/>
                        <a:t>CEZA</a:t>
                      </a:r>
                      <a:r>
                        <a:rPr lang="tr-TR" sz="1800" baseline="0" dirty="0" smtClean="0"/>
                        <a:t> GEREKTİREN FİİLLER</a:t>
                      </a:r>
                      <a:endParaRPr lang="tr-TR" sz="1800" dirty="0"/>
                    </a:p>
                  </a:txBody>
                  <a:tcPr marL="91439" marR="91439"/>
                </a:tc>
                <a:tc>
                  <a:txBody>
                    <a:bodyPr/>
                    <a:lstStyle/>
                    <a:p>
                      <a:pPr algn="l"/>
                      <a:r>
                        <a:rPr lang="tr-TR" sz="1800" dirty="0" smtClean="0"/>
                        <a:t>MEVCUT  ŞEKLİ</a:t>
                      </a:r>
                      <a:endParaRPr lang="tr-TR" sz="1800" dirty="0"/>
                    </a:p>
                  </a:txBody>
                  <a:tcPr marL="91439" marR="91439"/>
                </a:tc>
                <a:tc>
                  <a:txBody>
                    <a:bodyPr/>
                    <a:lstStyle/>
                    <a:p>
                      <a:pPr algn="l"/>
                      <a:r>
                        <a:rPr lang="tr-TR" sz="1800" dirty="0" smtClean="0"/>
                        <a:t>YAPILAN DEĞİŞİKLİK</a:t>
                      </a:r>
                      <a:endParaRPr lang="tr-TR" sz="1800" dirty="0"/>
                    </a:p>
                  </a:txBody>
                  <a:tcPr marL="91439" marR="91439"/>
                </a:tc>
              </a:tr>
              <a:tr h="865356">
                <a:tc>
                  <a:txBody>
                    <a:bodyPr/>
                    <a:lstStyle/>
                    <a:p>
                      <a:pPr algn="l"/>
                      <a:r>
                        <a:rPr lang="tr-TR" sz="1600" dirty="0" smtClean="0"/>
                        <a:t>1- İŞLEM DENETÇİSİNİN KANUNA AYKIRI RAPOR DÜZENLEMESİ (562/5-b, 351)</a:t>
                      </a:r>
                      <a:endParaRPr lang="tr-TR" sz="1600" b="1" dirty="0"/>
                    </a:p>
                  </a:txBody>
                  <a:tcPr marL="91439" marR="91439"/>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600" dirty="0" smtClean="0"/>
                        <a:t>ÜÇYÜZ GÜNDEN AZ OLMAMAK ÜZERE ADLİ PARA CEZASI</a:t>
                      </a:r>
                      <a:endParaRPr lang="tr-TR" sz="1600" b="1" dirty="0" smtClean="0"/>
                    </a:p>
                  </a:txBody>
                  <a:tcPr marL="91439" marR="91439"/>
                </a:tc>
                <a:tc>
                  <a:txBody>
                    <a:bodyPr/>
                    <a:lstStyle/>
                    <a:p>
                      <a:pPr algn="l"/>
                      <a:r>
                        <a:rPr lang="tr-TR" sz="1600" dirty="0" smtClean="0"/>
                        <a:t>İŞLEM</a:t>
                      </a:r>
                      <a:r>
                        <a:rPr lang="tr-TR" sz="1600" baseline="0" dirty="0" smtClean="0"/>
                        <a:t> DENETÇİLERİ KALDIRILDIĞINDAN BU CEZA KALDIRILMIŞTIR.</a:t>
                      </a:r>
                      <a:endParaRPr lang="tr-TR" sz="1600" b="1" dirty="0"/>
                    </a:p>
                  </a:txBody>
                  <a:tcPr marL="91439" marR="91439"/>
                </a:tc>
              </a:tr>
              <a:tr h="131079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600" dirty="0" smtClean="0"/>
                        <a:t>2- SERMAYE ŞİRKETLERİNİN FİNANSAL TABLOLARINI</a:t>
                      </a:r>
                      <a:r>
                        <a:rPr lang="tr-TR" sz="1600" baseline="0" dirty="0" smtClean="0"/>
                        <a:t>  TÜRKİYE TİCARET SİCİLİ GAZETESİNDE VE İNTERNET SİTELERİNDE İLAN ETTİRMEMELERİ (562/6, 524)</a:t>
                      </a:r>
                      <a:endParaRPr lang="tr-TR" sz="1600" dirty="0" smtClean="0"/>
                    </a:p>
                    <a:p>
                      <a:pPr algn="l"/>
                      <a:endParaRPr lang="tr-TR" sz="1600" b="1" dirty="0"/>
                    </a:p>
                  </a:txBody>
                  <a:tcPr marL="91439" marR="91439"/>
                </a:tc>
                <a:tc>
                  <a:txBody>
                    <a:bodyPr/>
                    <a:lstStyle/>
                    <a:p>
                      <a:pPr algn="l"/>
                      <a:r>
                        <a:rPr lang="tr-TR" sz="1600" dirty="0" smtClean="0"/>
                        <a:t>İKİYÜZ GÜNDEN AZ OLMAMAK ÜZERE ADLİ PARA CEZASI</a:t>
                      </a:r>
                      <a:endParaRPr lang="tr-TR" sz="1600" b="1" dirty="0"/>
                    </a:p>
                  </a:txBody>
                  <a:tcPr marL="91439" marR="91439"/>
                </a:tc>
                <a:tc>
                  <a:txBody>
                    <a:bodyPr/>
                    <a:lstStyle/>
                    <a:p>
                      <a:pPr algn="l"/>
                      <a:r>
                        <a:rPr lang="tr-TR" sz="1600" dirty="0" smtClean="0"/>
                        <a:t>İLAN YÜKÜMLÜLÜĞÜ KALDIRILDIĞINDAN CEZA KALDIRILMIŞTIR. </a:t>
                      </a:r>
                      <a:endParaRPr lang="tr-TR" sz="1600" b="1" dirty="0"/>
                    </a:p>
                  </a:txBody>
                  <a:tcPr marL="91439" marR="91439"/>
                </a:tc>
              </a:tr>
            </a:tbl>
          </a:graphicData>
        </a:graphic>
      </p:graphicFrame>
      <p:sp>
        <p:nvSpPr>
          <p:cNvPr id="2" name="Slayt Numarası Yer Tutucusu 1"/>
          <p:cNvSpPr>
            <a:spLocks noGrp="1"/>
          </p:cNvSpPr>
          <p:nvPr>
            <p:ph type="sldNum" sz="quarter" idx="12"/>
          </p:nvPr>
        </p:nvSpPr>
        <p:spPr/>
        <p:txBody>
          <a:bodyPr/>
          <a:lstStyle/>
          <a:p>
            <a:pPr>
              <a:defRPr/>
            </a:pPr>
            <a:fld id="{E35B6F67-EBDF-408F-A1DE-845DC020F3D6}" type="slidenum">
              <a:rPr lang="tr-TR"/>
              <a:pPr>
                <a:defRPr/>
              </a:pPr>
              <a:t>33</a:t>
            </a:fld>
            <a:endParaRPr lang="tr-T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5 Tablo"/>
          <p:cNvGraphicFramePr>
            <a:graphicFrameLocks noGrp="1"/>
          </p:cNvGraphicFramePr>
          <p:nvPr/>
        </p:nvGraphicFramePr>
        <p:xfrm>
          <a:off x="142875" y="142875"/>
          <a:ext cx="8786813" cy="500063"/>
        </p:xfrm>
        <a:graphic>
          <a:graphicData uri="http://schemas.openxmlformats.org/drawingml/2006/table">
            <a:tbl>
              <a:tblPr firstRow="1" bandRow="1">
                <a:tableStyleId>{5C22544A-7EE6-4342-B048-85BDC9FD1C3A}</a:tableStyleId>
              </a:tblPr>
              <a:tblGrid>
                <a:gridCol w="8786813"/>
              </a:tblGrid>
              <a:tr h="500063">
                <a:tc>
                  <a:txBody>
                    <a:bodyPr/>
                    <a:lstStyle/>
                    <a:p>
                      <a:pPr algn="ctr"/>
                      <a:r>
                        <a:rPr lang="tr-TR" sz="1600" baseline="0" dirty="0" smtClean="0"/>
                        <a:t>DEĞİŞİKLİK OLMAYAN YAPTIRIMLAR - 1</a:t>
                      </a:r>
                      <a:endParaRPr lang="tr-TR" sz="1800" dirty="0"/>
                    </a:p>
                  </a:txBody>
                  <a:tcPr marL="91439" marR="91439">
                    <a:solidFill>
                      <a:srgbClr val="C00000"/>
                    </a:solidFill>
                  </a:tcPr>
                </a:tc>
              </a:tr>
            </a:tbl>
          </a:graphicData>
        </a:graphic>
      </p:graphicFrame>
      <p:graphicFrame>
        <p:nvGraphicFramePr>
          <p:cNvPr id="8" name="7 Tablo"/>
          <p:cNvGraphicFramePr>
            <a:graphicFrameLocks noGrp="1"/>
          </p:cNvGraphicFramePr>
          <p:nvPr/>
        </p:nvGraphicFramePr>
        <p:xfrm>
          <a:off x="142875" y="714375"/>
          <a:ext cx="8786813" cy="4875213"/>
        </p:xfrm>
        <a:graphic>
          <a:graphicData uri="http://schemas.openxmlformats.org/drawingml/2006/table">
            <a:tbl>
              <a:tblPr firstRow="1" bandRow="1">
                <a:tableStyleId>{7DF18680-E054-41AD-8BC1-D1AEF772440D}</a:tableStyleId>
              </a:tblPr>
              <a:tblGrid>
                <a:gridCol w="3571844"/>
                <a:gridCol w="3000375"/>
                <a:gridCol w="2214594"/>
              </a:tblGrid>
              <a:tr h="408846">
                <a:tc>
                  <a:txBody>
                    <a:bodyPr/>
                    <a:lstStyle/>
                    <a:p>
                      <a:pPr algn="l"/>
                      <a:r>
                        <a:rPr lang="tr-TR" sz="1800" dirty="0" smtClean="0"/>
                        <a:t>CEZA</a:t>
                      </a:r>
                      <a:r>
                        <a:rPr lang="tr-TR" sz="1800" baseline="0" dirty="0" smtClean="0"/>
                        <a:t> GEREKTİREN FİİLLER</a:t>
                      </a:r>
                      <a:endParaRPr lang="tr-TR" sz="1800" dirty="0"/>
                    </a:p>
                  </a:txBody>
                  <a:tcPr marL="91439" marR="91439" marT="45717" marB="45717"/>
                </a:tc>
                <a:tc>
                  <a:txBody>
                    <a:bodyPr/>
                    <a:lstStyle/>
                    <a:p>
                      <a:pPr algn="l"/>
                      <a:r>
                        <a:rPr lang="tr-TR" sz="1800" dirty="0" smtClean="0"/>
                        <a:t>MEVCUT  ŞEKLİ</a:t>
                      </a:r>
                      <a:endParaRPr lang="tr-TR" sz="1800" dirty="0"/>
                    </a:p>
                  </a:txBody>
                  <a:tcPr marL="91439" marR="91439" marT="45717" marB="45717"/>
                </a:tc>
                <a:tc>
                  <a:txBody>
                    <a:bodyPr/>
                    <a:lstStyle/>
                    <a:p>
                      <a:pPr algn="l"/>
                      <a:r>
                        <a:rPr lang="tr-TR" sz="1800" dirty="0" smtClean="0"/>
                        <a:t>YAPILAN DEĞİŞİKLİK</a:t>
                      </a:r>
                      <a:endParaRPr lang="tr-TR" sz="1800" dirty="0"/>
                    </a:p>
                  </a:txBody>
                  <a:tcPr marL="91439" marR="91439" marT="45717" marB="45717"/>
                </a:tc>
              </a:tr>
              <a:tr h="2042312">
                <a:tc>
                  <a:txBody>
                    <a:bodyPr/>
                    <a:lstStyle/>
                    <a:p>
                      <a:pPr algn="l"/>
                      <a:r>
                        <a:rPr lang="tr-TR" sz="1600" kern="1200" dirty="0" smtClean="0"/>
                        <a:t>1-TACİRİN TİCARET UNVANINA, KİMLİĞİ, İŞLETMESİNİN GENİŞLİĞİ, ÖNEMİ VE FİNANSAL DURUMU HAKKINDA, ÜÇÜNCÜ KİŞİLERDE YANLIŞ BİR GÖRÜŞÜN OLUŞMASINA SEBEP OLACAK NİTELİKTE, GERÇEĞE VE KAMU DÜZENİNE AYKIRI OLARAK EKLER YAPMASI (46/1).</a:t>
                      </a:r>
                      <a:endParaRPr lang="tr-TR" sz="1600" b="1" kern="1200" dirty="0" smtClean="0">
                        <a:solidFill>
                          <a:schemeClr val="dk1"/>
                        </a:solidFill>
                        <a:latin typeface="+mn-lt"/>
                        <a:ea typeface="+mn-ea"/>
                        <a:cs typeface="+mn-cs"/>
                      </a:endParaRPr>
                    </a:p>
                  </a:txBody>
                  <a:tcPr marL="91439" marR="91439" marT="45726" marB="45726"/>
                </a:tc>
                <a:tc>
                  <a:txBody>
                    <a:bodyPr/>
                    <a:lstStyle/>
                    <a:p>
                      <a:pPr algn="l"/>
                      <a:r>
                        <a:rPr lang="tr-TR" sz="1600" dirty="0" smtClean="0"/>
                        <a:t>ÜÇ AYDAN</a:t>
                      </a:r>
                      <a:r>
                        <a:rPr lang="tr-TR" sz="1600" baseline="0" dirty="0" smtClean="0"/>
                        <a:t> İKİ YILA KADAR HAPİS VEYA ADLİ PARA CEZASI</a:t>
                      </a:r>
                      <a:endParaRPr lang="tr-TR" sz="1600" b="1" dirty="0"/>
                    </a:p>
                  </a:txBody>
                  <a:tcPr marL="91439" marR="91439" marT="45726" marB="45726"/>
                </a:tc>
                <a:tc>
                  <a:txBody>
                    <a:bodyPr/>
                    <a:lstStyle/>
                    <a:p>
                      <a:pPr algn="l"/>
                      <a:r>
                        <a:rPr lang="tr-TR" sz="1600" dirty="0" smtClean="0"/>
                        <a:t>CEZADA DEĞİŞİKLİĞE </a:t>
                      </a:r>
                    </a:p>
                    <a:p>
                      <a:pPr algn="l"/>
                      <a:r>
                        <a:rPr lang="tr-TR" sz="1600" dirty="0" smtClean="0"/>
                        <a:t>GİDİLMEMİŞTİR.</a:t>
                      </a:r>
                      <a:endParaRPr lang="tr-TR" sz="1600" b="1" dirty="0"/>
                    </a:p>
                  </a:txBody>
                  <a:tcPr marL="91439" marR="91439" marT="45726" marB="45726"/>
                </a:tc>
              </a:tr>
              <a:tr h="1343858">
                <a:tc>
                  <a:txBody>
                    <a:bodyPr/>
                    <a:lstStyle/>
                    <a:p>
                      <a:pPr algn="l"/>
                      <a:r>
                        <a:rPr lang="tr-TR" sz="1600" kern="1200" dirty="0" smtClean="0"/>
                        <a:t>2-TEK BAŞLARINA TİCARET YAPAN GERÇEK KİŞİLERİN TİCARET UNVANLARINA BİR ŞİRKETİN VAR OLDUĞU İZLENİMİNİ UYANDIRACAK ŞEKİLDE EK  YAPMALARI (46/2)</a:t>
                      </a:r>
                      <a:endParaRPr lang="tr-TR" sz="1600" b="1" dirty="0"/>
                    </a:p>
                  </a:txBody>
                  <a:tcPr marL="91439" marR="91439" marT="45718" marB="45718"/>
                </a:tc>
                <a:tc>
                  <a:txBody>
                    <a:bodyPr/>
                    <a:lstStyle/>
                    <a:p>
                      <a:pPr algn="l"/>
                      <a:r>
                        <a:rPr lang="tr-TR" sz="1600" dirty="0" smtClean="0"/>
                        <a:t>ÜÇ AYDAN</a:t>
                      </a:r>
                      <a:r>
                        <a:rPr lang="tr-TR" sz="1600" baseline="0" dirty="0" smtClean="0"/>
                        <a:t> İKİ YILA KADAR HAPİS VEYA ADLİ PARA CEZASI</a:t>
                      </a:r>
                      <a:endParaRPr lang="tr-TR" sz="1600" b="1" dirty="0"/>
                    </a:p>
                  </a:txBody>
                  <a:tcPr marL="91439" marR="91439" marT="45718" marB="45718"/>
                </a:tc>
                <a:tc>
                  <a:txBody>
                    <a:bodyPr/>
                    <a:lstStyle/>
                    <a:p>
                      <a:pPr algn="l"/>
                      <a:r>
                        <a:rPr lang="tr-TR" sz="1600" dirty="0" smtClean="0"/>
                        <a:t>CEZADA DEĞİŞİKLİĞE </a:t>
                      </a:r>
                    </a:p>
                    <a:p>
                      <a:pPr algn="l"/>
                      <a:r>
                        <a:rPr lang="tr-TR" sz="1600" dirty="0" smtClean="0"/>
                        <a:t>GİDİLMEMİŞTİR.</a:t>
                      </a:r>
                      <a:endParaRPr lang="tr-TR" sz="1600" b="1" dirty="0" smtClean="0"/>
                    </a:p>
                  </a:txBody>
                  <a:tcPr marL="91439" marR="91439" marT="45718" marB="45718"/>
                </a:tc>
              </a:tr>
              <a:tr h="1080197">
                <a:tc>
                  <a:txBody>
                    <a:bodyPr/>
                    <a:lstStyle/>
                    <a:p>
                      <a:pPr algn="l"/>
                      <a:r>
                        <a:rPr lang="tr-TR" sz="1600" kern="1200" dirty="0" smtClean="0"/>
                        <a:t>3- “TÜRK”, “TÜRKİYE”, “CUMHURİYET” VE “MİLLÎ” KELİMELERİNİN BİR TİCARET UNVANINA BAKANLAR KURULU KARARI OLMAKSIZIN</a:t>
                      </a:r>
                      <a:r>
                        <a:rPr lang="tr-TR" sz="1600" kern="1200" baseline="0" dirty="0" smtClean="0"/>
                        <a:t> EK YAPILMASI (46/3).</a:t>
                      </a:r>
                      <a:endParaRPr lang="tr-TR" sz="1600" b="1" dirty="0"/>
                    </a:p>
                  </a:txBody>
                  <a:tcPr marL="91439" marR="91439" marT="45718" marB="45718"/>
                </a:tc>
                <a:tc>
                  <a:txBody>
                    <a:bodyPr/>
                    <a:lstStyle/>
                    <a:p>
                      <a:pPr algn="l"/>
                      <a:r>
                        <a:rPr lang="tr-TR" sz="1600" dirty="0" smtClean="0"/>
                        <a:t>ÜÇ AYDAN</a:t>
                      </a:r>
                      <a:r>
                        <a:rPr lang="tr-TR" sz="1600" baseline="0" dirty="0" smtClean="0"/>
                        <a:t> İKİ YILA KADAR HAPİS VEYA ADLİ PARA CEZASI</a:t>
                      </a:r>
                      <a:endParaRPr lang="tr-TR" sz="1600" b="1" dirty="0"/>
                    </a:p>
                  </a:txBody>
                  <a:tcPr marL="91439" marR="91439" marT="45718" marB="45718"/>
                </a:tc>
                <a:tc>
                  <a:txBody>
                    <a:bodyPr/>
                    <a:lstStyle/>
                    <a:p>
                      <a:pPr algn="l"/>
                      <a:r>
                        <a:rPr lang="tr-TR" sz="1600" dirty="0" smtClean="0"/>
                        <a:t>CEZADA DEĞİŞİKLİĞE </a:t>
                      </a:r>
                    </a:p>
                    <a:p>
                      <a:pPr algn="l"/>
                      <a:r>
                        <a:rPr lang="tr-TR" sz="1600" dirty="0" smtClean="0"/>
                        <a:t>GİDİLMEMİŞTİR.</a:t>
                      </a:r>
                      <a:endParaRPr lang="tr-TR" sz="1600" b="1" dirty="0" smtClean="0"/>
                    </a:p>
                  </a:txBody>
                  <a:tcPr marL="91439" marR="91439" marT="45718" marB="45718"/>
                </a:tc>
              </a:tr>
            </a:tbl>
          </a:graphicData>
        </a:graphic>
      </p:graphicFrame>
      <p:sp>
        <p:nvSpPr>
          <p:cNvPr id="2" name="Slayt Numarası Yer Tutucusu 1"/>
          <p:cNvSpPr>
            <a:spLocks noGrp="1"/>
          </p:cNvSpPr>
          <p:nvPr>
            <p:ph type="sldNum" sz="quarter" idx="12"/>
          </p:nvPr>
        </p:nvSpPr>
        <p:spPr/>
        <p:txBody>
          <a:bodyPr/>
          <a:lstStyle/>
          <a:p>
            <a:pPr>
              <a:defRPr/>
            </a:pPr>
            <a:fld id="{285478FD-74CA-4746-BF28-B805D249B711}" type="slidenum">
              <a:rPr lang="tr-TR"/>
              <a:pPr>
                <a:defRPr/>
              </a:pPr>
              <a:t>34</a:t>
            </a:fld>
            <a:endParaRPr lang="tr-T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5 Tablo"/>
          <p:cNvGraphicFramePr>
            <a:graphicFrameLocks noGrp="1"/>
          </p:cNvGraphicFramePr>
          <p:nvPr/>
        </p:nvGraphicFramePr>
        <p:xfrm>
          <a:off x="142875" y="142875"/>
          <a:ext cx="8786813" cy="500063"/>
        </p:xfrm>
        <a:graphic>
          <a:graphicData uri="http://schemas.openxmlformats.org/drawingml/2006/table">
            <a:tbl>
              <a:tblPr firstRow="1" bandRow="1">
                <a:tableStyleId>{5C22544A-7EE6-4342-B048-85BDC9FD1C3A}</a:tableStyleId>
              </a:tblPr>
              <a:tblGrid>
                <a:gridCol w="8786813"/>
              </a:tblGrid>
              <a:tr h="500063">
                <a:tc>
                  <a:txBody>
                    <a:bodyPr/>
                    <a:lstStyle/>
                    <a:p>
                      <a:pPr algn="ctr"/>
                      <a:r>
                        <a:rPr lang="tr-TR" sz="1600" baseline="0" dirty="0" smtClean="0"/>
                        <a:t>DEĞİŞİKLİK OLMAYAN YAPTIRIMLAR - 2</a:t>
                      </a:r>
                      <a:endParaRPr lang="tr-TR" sz="1800" dirty="0"/>
                    </a:p>
                  </a:txBody>
                  <a:tcPr marL="91439" marR="91439">
                    <a:solidFill>
                      <a:srgbClr val="C00000"/>
                    </a:solidFill>
                  </a:tcPr>
                </a:tc>
              </a:tr>
            </a:tbl>
          </a:graphicData>
        </a:graphic>
      </p:graphicFrame>
      <p:graphicFrame>
        <p:nvGraphicFramePr>
          <p:cNvPr id="8" name="7 Tablo"/>
          <p:cNvGraphicFramePr>
            <a:graphicFrameLocks noGrp="1"/>
          </p:cNvGraphicFramePr>
          <p:nvPr/>
        </p:nvGraphicFramePr>
        <p:xfrm>
          <a:off x="142875" y="714375"/>
          <a:ext cx="8786813" cy="5018088"/>
        </p:xfrm>
        <a:graphic>
          <a:graphicData uri="http://schemas.openxmlformats.org/drawingml/2006/table">
            <a:tbl>
              <a:tblPr firstRow="1" bandRow="1">
                <a:tableStyleId>{7DF18680-E054-41AD-8BC1-D1AEF772440D}</a:tableStyleId>
              </a:tblPr>
              <a:tblGrid>
                <a:gridCol w="3571844"/>
                <a:gridCol w="3000375"/>
                <a:gridCol w="2214594"/>
              </a:tblGrid>
              <a:tr h="438342">
                <a:tc>
                  <a:txBody>
                    <a:bodyPr/>
                    <a:lstStyle/>
                    <a:p>
                      <a:pPr algn="l"/>
                      <a:r>
                        <a:rPr lang="tr-TR" sz="1800" dirty="0" smtClean="0"/>
                        <a:t>CEZA</a:t>
                      </a:r>
                      <a:r>
                        <a:rPr lang="tr-TR" sz="1800" baseline="0" dirty="0" smtClean="0"/>
                        <a:t> GEREKTİREN FİİLLER</a:t>
                      </a:r>
                      <a:endParaRPr lang="tr-TR" sz="1800" dirty="0"/>
                    </a:p>
                  </a:txBody>
                  <a:tcPr marL="91439" marR="91439" marT="45707" marB="45707"/>
                </a:tc>
                <a:tc>
                  <a:txBody>
                    <a:bodyPr/>
                    <a:lstStyle/>
                    <a:p>
                      <a:pPr algn="l"/>
                      <a:r>
                        <a:rPr lang="tr-TR" sz="1800" dirty="0" smtClean="0"/>
                        <a:t>MEVCUT  ŞEKLİ</a:t>
                      </a:r>
                      <a:endParaRPr lang="tr-TR" sz="1800" dirty="0"/>
                    </a:p>
                  </a:txBody>
                  <a:tcPr marL="91439" marR="91439" marT="45707" marB="45707"/>
                </a:tc>
                <a:tc>
                  <a:txBody>
                    <a:bodyPr/>
                    <a:lstStyle/>
                    <a:p>
                      <a:pPr algn="l"/>
                      <a:r>
                        <a:rPr lang="tr-TR" sz="1800" dirty="0" smtClean="0"/>
                        <a:t>YAPILAN DEĞİŞİKLİK</a:t>
                      </a:r>
                      <a:endParaRPr lang="tr-TR" sz="1800" dirty="0"/>
                    </a:p>
                  </a:txBody>
                  <a:tcPr marL="91439" marR="91439" marT="45707" marB="45707"/>
                </a:tc>
              </a:tr>
              <a:tr h="90791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600" kern="1200" dirty="0" smtClean="0"/>
                        <a:t>4- TİCARET UNVANININ, İŞLETMEDEN AYRI OLARAK BAŞKASINA DEVREDİLMES İ(49).</a:t>
                      </a:r>
                      <a:endParaRPr lang="tr-TR" sz="1600" b="1" kern="1200" dirty="0" smtClean="0">
                        <a:solidFill>
                          <a:schemeClr val="dk1"/>
                        </a:solidFill>
                        <a:latin typeface="+mn-lt"/>
                        <a:ea typeface="+mn-ea"/>
                        <a:cs typeface="+mn-cs"/>
                      </a:endParaRPr>
                    </a:p>
                  </a:txBody>
                  <a:tcPr marL="91439" marR="91439" marT="45708" marB="45708"/>
                </a:tc>
                <a:tc>
                  <a:txBody>
                    <a:bodyPr/>
                    <a:lstStyle/>
                    <a:p>
                      <a:pPr algn="l"/>
                      <a:r>
                        <a:rPr lang="tr-TR" sz="1600" dirty="0" smtClean="0"/>
                        <a:t>ÜÇ AYDAN</a:t>
                      </a:r>
                      <a:r>
                        <a:rPr lang="tr-TR" sz="1600" baseline="0" dirty="0" smtClean="0"/>
                        <a:t> İKİ YILA KADAR HAPİS VEYA ADLİ PARA CEZASI</a:t>
                      </a:r>
                      <a:endParaRPr lang="tr-TR" sz="1600" b="1" dirty="0"/>
                    </a:p>
                  </a:txBody>
                  <a:tcPr marL="91439" marR="91439" marT="45708" marB="45708"/>
                </a:tc>
                <a:tc>
                  <a:txBody>
                    <a:bodyPr/>
                    <a:lstStyle/>
                    <a:p>
                      <a:pPr algn="l"/>
                      <a:r>
                        <a:rPr lang="tr-TR" sz="1600" dirty="0" smtClean="0"/>
                        <a:t>CEZADA DEĞİŞİKLİĞE </a:t>
                      </a:r>
                    </a:p>
                    <a:p>
                      <a:pPr algn="l"/>
                      <a:r>
                        <a:rPr lang="tr-TR" sz="1600" dirty="0" smtClean="0"/>
                        <a:t>GİDİLMEMİŞTİR.</a:t>
                      </a:r>
                      <a:endParaRPr lang="tr-TR" sz="1600" b="1" dirty="0" smtClean="0"/>
                    </a:p>
                  </a:txBody>
                  <a:tcPr marL="91439" marR="91439" marT="45708" marB="45708"/>
                </a:tc>
              </a:tr>
              <a:tr h="1151946">
                <a:tc>
                  <a:txBody>
                    <a:bodyPr/>
                    <a:lstStyle/>
                    <a:p>
                      <a:pPr algn="l"/>
                      <a:r>
                        <a:rPr lang="tr-TR" sz="1600" dirty="0" smtClean="0"/>
                        <a:t>5-KURUCULAR TARAFINDAN DÜZENLENEN BEYANIN DOĞRU VE EKSİKSİZ</a:t>
                      </a:r>
                      <a:r>
                        <a:rPr lang="tr-TR" sz="1600" baseline="0" dirty="0" smtClean="0"/>
                        <a:t> DÜZENLENMEMESİ (562/5-a, 349)</a:t>
                      </a:r>
                      <a:endParaRPr lang="tr-TR" sz="1600" b="1" dirty="0"/>
                    </a:p>
                  </a:txBody>
                  <a:tcPr marL="91439" marR="91439" marT="45713" marB="45713"/>
                </a:tc>
                <a:tc>
                  <a:txBody>
                    <a:bodyPr/>
                    <a:lstStyle/>
                    <a:p>
                      <a:pPr algn="l"/>
                      <a:r>
                        <a:rPr lang="tr-TR" sz="1600" dirty="0" smtClean="0"/>
                        <a:t>ÜÇYÜZ GÜNDEN AZ OLMAMAK ÜZERE ADLİ PARA CEZASI</a:t>
                      </a:r>
                      <a:endParaRPr lang="tr-TR" sz="1600" b="1" dirty="0"/>
                    </a:p>
                  </a:txBody>
                  <a:tcPr marL="91439" marR="91439" marT="45713" marB="45713"/>
                </a:tc>
                <a:tc>
                  <a:txBody>
                    <a:bodyPr/>
                    <a:lstStyle/>
                    <a:p>
                      <a:pPr algn="l"/>
                      <a:r>
                        <a:rPr lang="tr-TR" sz="1600" dirty="0" smtClean="0"/>
                        <a:t>DEĞİŞİKLİĞE</a:t>
                      </a:r>
                      <a:r>
                        <a:rPr lang="tr-TR" sz="1600" baseline="0" dirty="0" smtClean="0"/>
                        <a:t> GİDİLMEMİŞTİR.</a:t>
                      </a:r>
                      <a:endParaRPr lang="tr-TR" sz="1600" b="1" dirty="0"/>
                    </a:p>
                  </a:txBody>
                  <a:tcPr marL="91439" marR="91439" marT="45713" marB="45713"/>
                </a:tc>
              </a:tr>
              <a:tr h="935956">
                <a:tc>
                  <a:txBody>
                    <a:bodyPr/>
                    <a:lstStyle/>
                    <a:p>
                      <a:pPr algn="l"/>
                      <a:r>
                        <a:rPr lang="tr-TR" sz="1600" dirty="0" smtClean="0"/>
                        <a:t>6- TİCARİ SIRLARIN İZİNSİZ KULLANILMASI</a:t>
                      </a:r>
                      <a:r>
                        <a:rPr lang="tr-TR" sz="1600" baseline="0" dirty="0" smtClean="0"/>
                        <a:t> VEYA AÇIKLANMASI (562/7, 527)</a:t>
                      </a:r>
                      <a:endParaRPr lang="tr-TR" sz="1600" b="1" dirty="0"/>
                    </a:p>
                  </a:txBody>
                  <a:tcPr marL="91439" marR="91439" marT="45713" marB="45713"/>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600" dirty="0" smtClean="0"/>
                        <a:t>BİR YILDAN ÜÇ YILA KADAR HAPİS VE BEŞBİN GÜNE KADAR ADLİ PARA CEZASI</a:t>
                      </a:r>
                      <a:endParaRPr lang="tr-TR" sz="1600" b="1" dirty="0" smtClean="0"/>
                    </a:p>
                  </a:txBody>
                  <a:tcPr marL="91439" marR="91439" marT="45713" marB="45713"/>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600" baseline="0" dirty="0" smtClean="0"/>
                        <a:t>DEĞİŞİKLİK YAPILMAMIŞTIR.</a:t>
                      </a:r>
                      <a:endParaRPr lang="tr-TR" sz="1600" b="1" dirty="0" smtClean="0"/>
                    </a:p>
                  </a:txBody>
                  <a:tcPr marL="91439" marR="91439" marT="45713" marB="45713"/>
                </a:tc>
              </a:tr>
              <a:tr h="1583926">
                <a:tc>
                  <a:txBody>
                    <a:bodyPr/>
                    <a:lstStyle/>
                    <a:p>
                      <a:pPr algn="l"/>
                      <a:r>
                        <a:rPr lang="tr-TR" sz="1600" dirty="0" smtClean="0"/>
                        <a:t>7-</a:t>
                      </a:r>
                      <a:r>
                        <a:rPr lang="tr-TR" sz="1600" kern="1200" dirty="0" smtClean="0"/>
                        <a:t>SERMAYE TAMAMIYLA TAAHHÜT OLUNMAMIŞ VEYA KARŞILIĞI KANUN VEYA ESAS SÖZLEŞME HÜKÜMLERİ GEREĞİNCE ÖDENMEMİŞKEN, TAAHHÜT EDİLMİŞ VEYA ÖDENMİŞ GİBİ GÖSTERMEK </a:t>
                      </a:r>
                      <a:r>
                        <a:rPr lang="tr-TR" sz="1600" baseline="0" dirty="0" smtClean="0"/>
                        <a:t>(562/9, 550)</a:t>
                      </a:r>
                      <a:endParaRPr lang="tr-TR" sz="1600" b="1" dirty="0"/>
                    </a:p>
                  </a:txBody>
                  <a:tcPr marT="45713" marB="45713"/>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600" dirty="0" smtClean="0"/>
                        <a:t>ÜÇ AYDAN İKİ YILA KADAR HAPİS VEYA ADLİ PARA CEZASI.</a:t>
                      </a:r>
                      <a:endParaRPr lang="tr-TR" sz="1600" b="1" dirty="0" smtClean="0"/>
                    </a:p>
                  </a:txBody>
                  <a:tcPr marT="45713" marB="45713"/>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600" baseline="0" dirty="0" smtClean="0"/>
                        <a:t>DEĞİŞİKLİK YAPILMAMIŞTIR.</a:t>
                      </a:r>
                      <a:endParaRPr lang="tr-TR" sz="1600" b="1" dirty="0" smtClean="0"/>
                    </a:p>
                  </a:txBody>
                  <a:tcPr marT="45713" marB="45713"/>
                </a:tc>
              </a:tr>
            </a:tbl>
          </a:graphicData>
        </a:graphic>
      </p:graphicFrame>
      <p:sp>
        <p:nvSpPr>
          <p:cNvPr id="2" name="Slayt Numarası Yer Tutucusu 1"/>
          <p:cNvSpPr>
            <a:spLocks noGrp="1"/>
          </p:cNvSpPr>
          <p:nvPr>
            <p:ph type="sldNum" sz="quarter" idx="12"/>
          </p:nvPr>
        </p:nvSpPr>
        <p:spPr/>
        <p:txBody>
          <a:bodyPr/>
          <a:lstStyle/>
          <a:p>
            <a:pPr>
              <a:defRPr/>
            </a:pPr>
            <a:fld id="{1D6F2A80-0A62-4E62-8DD6-37481D480E3A}" type="slidenum">
              <a:rPr lang="tr-TR"/>
              <a:pPr>
                <a:defRPr/>
              </a:pPr>
              <a:t>35</a:t>
            </a:fld>
            <a:endParaRPr lang="tr-T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5 Tablo"/>
          <p:cNvGraphicFramePr>
            <a:graphicFrameLocks noGrp="1"/>
          </p:cNvGraphicFramePr>
          <p:nvPr/>
        </p:nvGraphicFramePr>
        <p:xfrm>
          <a:off x="142875" y="142875"/>
          <a:ext cx="8786813" cy="500063"/>
        </p:xfrm>
        <a:graphic>
          <a:graphicData uri="http://schemas.openxmlformats.org/drawingml/2006/table">
            <a:tbl>
              <a:tblPr firstRow="1" bandRow="1">
                <a:tableStyleId>{5C22544A-7EE6-4342-B048-85BDC9FD1C3A}</a:tableStyleId>
              </a:tblPr>
              <a:tblGrid>
                <a:gridCol w="8786813"/>
              </a:tblGrid>
              <a:tr h="500063">
                <a:tc>
                  <a:txBody>
                    <a:bodyPr/>
                    <a:lstStyle/>
                    <a:p>
                      <a:pPr algn="ctr"/>
                      <a:r>
                        <a:rPr lang="tr-TR" sz="1800" dirty="0" smtClean="0"/>
                        <a:t>CEZASI ARTIRILAN TEK YAPTIRIM</a:t>
                      </a:r>
                      <a:endParaRPr lang="tr-TR" sz="1800" dirty="0"/>
                    </a:p>
                  </a:txBody>
                  <a:tcPr marL="91439" marR="91439">
                    <a:solidFill>
                      <a:srgbClr val="C00000"/>
                    </a:solidFill>
                  </a:tcPr>
                </a:tc>
              </a:tr>
            </a:tbl>
          </a:graphicData>
        </a:graphic>
      </p:graphicFrame>
      <p:graphicFrame>
        <p:nvGraphicFramePr>
          <p:cNvPr id="8" name="7 Tablo"/>
          <p:cNvGraphicFramePr>
            <a:graphicFrameLocks noGrp="1"/>
          </p:cNvGraphicFramePr>
          <p:nvPr/>
        </p:nvGraphicFramePr>
        <p:xfrm>
          <a:off x="142875" y="714375"/>
          <a:ext cx="8786813" cy="1643063"/>
        </p:xfrm>
        <a:graphic>
          <a:graphicData uri="http://schemas.openxmlformats.org/drawingml/2006/table">
            <a:tbl>
              <a:tblPr firstRow="1" bandRow="1">
                <a:tableStyleId>{7DF18680-E054-41AD-8BC1-D1AEF772440D}</a:tableStyleId>
              </a:tblPr>
              <a:tblGrid>
                <a:gridCol w="3571844"/>
                <a:gridCol w="3000375"/>
                <a:gridCol w="2214594"/>
              </a:tblGrid>
              <a:tr h="438469">
                <a:tc>
                  <a:txBody>
                    <a:bodyPr/>
                    <a:lstStyle/>
                    <a:p>
                      <a:pPr algn="l"/>
                      <a:r>
                        <a:rPr lang="tr-TR" sz="1800" dirty="0" smtClean="0"/>
                        <a:t>CEZA</a:t>
                      </a:r>
                      <a:r>
                        <a:rPr lang="tr-TR" sz="1800" baseline="0" dirty="0" smtClean="0"/>
                        <a:t> GEREKTİREN FİİL</a:t>
                      </a:r>
                      <a:endParaRPr lang="tr-TR" sz="1800" dirty="0"/>
                    </a:p>
                  </a:txBody>
                  <a:tcPr marL="91439" marR="91439"/>
                </a:tc>
                <a:tc>
                  <a:txBody>
                    <a:bodyPr/>
                    <a:lstStyle/>
                    <a:p>
                      <a:pPr algn="l"/>
                      <a:r>
                        <a:rPr lang="tr-TR" sz="1800" dirty="0" smtClean="0"/>
                        <a:t>MEVCUT  ŞEKLİ</a:t>
                      </a:r>
                      <a:endParaRPr lang="tr-TR" sz="1800" dirty="0"/>
                    </a:p>
                  </a:txBody>
                  <a:tcPr marL="91439" marR="91439"/>
                </a:tc>
                <a:tc>
                  <a:txBody>
                    <a:bodyPr/>
                    <a:lstStyle/>
                    <a:p>
                      <a:pPr algn="l"/>
                      <a:r>
                        <a:rPr lang="tr-TR" sz="1800" dirty="0" smtClean="0"/>
                        <a:t>YAPILAN DEĞİŞİKLİK</a:t>
                      </a:r>
                      <a:endParaRPr lang="tr-TR" sz="1800" dirty="0"/>
                    </a:p>
                  </a:txBody>
                  <a:tcPr marL="91439" marR="91439"/>
                </a:tc>
              </a:tr>
              <a:tr h="120459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600" dirty="0" smtClean="0"/>
                        <a:t>HALKTAN İZİNSİZ PARA TOPLAMAK </a:t>
                      </a:r>
                    </a:p>
                    <a:p>
                      <a:pPr marL="0" marR="0" indent="0" algn="l" defTabSz="914400" rtl="0" eaLnBrk="1" fontAlgn="auto" latinLnBrk="0" hangingPunct="1">
                        <a:lnSpc>
                          <a:spcPct val="100000"/>
                        </a:lnSpc>
                        <a:spcBef>
                          <a:spcPts val="0"/>
                        </a:spcBef>
                        <a:spcAft>
                          <a:spcPts val="0"/>
                        </a:spcAft>
                        <a:buClrTx/>
                        <a:buSzTx/>
                        <a:buFontTx/>
                        <a:buNone/>
                        <a:tabLst/>
                        <a:defRPr/>
                      </a:pPr>
                      <a:r>
                        <a:rPr lang="tr-TR" sz="1600" dirty="0" smtClean="0"/>
                        <a:t>(562/11, 552)</a:t>
                      </a:r>
                      <a:endParaRPr lang="tr-TR" sz="1600" b="1" dirty="0"/>
                    </a:p>
                  </a:txBody>
                  <a:tcPr marT="45726" marB="45726"/>
                </a:tc>
                <a:tc>
                  <a:txBody>
                    <a:bodyPr/>
                    <a:lstStyle/>
                    <a:p>
                      <a:pPr algn="l"/>
                      <a:r>
                        <a:rPr lang="tr-TR" sz="1600" dirty="0" smtClean="0"/>
                        <a:t>ALTI AYA KADAR HAPİS CEZASI</a:t>
                      </a:r>
                      <a:endParaRPr lang="tr-TR" sz="1600" b="1" dirty="0"/>
                    </a:p>
                  </a:txBody>
                  <a:tcPr marT="45726" marB="45726"/>
                </a:tc>
                <a:tc>
                  <a:txBody>
                    <a:bodyPr/>
                    <a:lstStyle/>
                    <a:p>
                      <a:pPr algn="l"/>
                      <a:r>
                        <a:rPr lang="tr-TR" sz="1600" dirty="0" smtClean="0"/>
                        <a:t>ALTI AYDAN İKİ </a:t>
                      </a:r>
                      <a:r>
                        <a:rPr lang="tr-TR" sz="1600" smtClean="0"/>
                        <a:t>YILA </a:t>
                      </a:r>
                      <a:r>
                        <a:rPr lang="tr-TR" sz="1600" baseline="0" smtClean="0"/>
                        <a:t>KADAR </a:t>
                      </a:r>
                      <a:r>
                        <a:rPr lang="tr-TR" sz="1600" baseline="0" dirty="0" smtClean="0"/>
                        <a:t>HAPİS CEZASI</a:t>
                      </a:r>
                      <a:endParaRPr lang="tr-TR" sz="1600" b="1" dirty="0"/>
                    </a:p>
                  </a:txBody>
                  <a:tcPr marT="45726" marB="45726"/>
                </a:tc>
              </a:tr>
            </a:tbl>
          </a:graphicData>
        </a:graphic>
      </p:graphicFrame>
      <p:sp>
        <p:nvSpPr>
          <p:cNvPr id="2" name="Slayt Numarası Yer Tutucusu 1"/>
          <p:cNvSpPr>
            <a:spLocks noGrp="1"/>
          </p:cNvSpPr>
          <p:nvPr>
            <p:ph type="sldNum" sz="quarter" idx="12"/>
          </p:nvPr>
        </p:nvSpPr>
        <p:spPr/>
        <p:txBody>
          <a:bodyPr/>
          <a:lstStyle/>
          <a:p>
            <a:pPr>
              <a:defRPr/>
            </a:pPr>
            <a:fld id="{42C7E0D0-9E60-43C6-BF97-67B4C9BC2D10}" type="slidenum">
              <a:rPr lang="tr-TR"/>
              <a:pPr>
                <a:defRPr/>
              </a:pPr>
              <a:t>36</a:t>
            </a:fld>
            <a:endParaRPr lang="tr-T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Metin kutusu 2"/>
          <p:cNvSpPr txBox="1">
            <a:spLocks noChangeArrowheads="1"/>
          </p:cNvSpPr>
          <p:nvPr/>
        </p:nvSpPr>
        <p:spPr bwMode="auto">
          <a:xfrm>
            <a:off x="755650" y="1484313"/>
            <a:ext cx="7848600" cy="3786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buFont typeface="Arial" charset="0"/>
              <a:buChar char="•"/>
            </a:pPr>
            <a:r>
              <a:rPr lang="tr-TR" sz="2000" b="1">
                <a:latin typeface="Calibri" pitchFamily="34" charset="0"/>
              </a:rPr>
              <a:t>6102 SAYILI YENİ TÜRK TİCARET KANUNU’NDA </a:t>
            </a:r>
            <a:r>
              <a:rPr lang="tr-TR" sz="2000" b="1">
                <a:solidFill>
                  <a:srgbClr val="FF0000"/>
                </a:solidFill>
                <a:latin typeface="Calibri" pitchFamily="34" charset="0"/>
              </a:rPr>
              <a:t>16 BAŞLIK ALTINDA VE TOPLAM 25 MADDEYİ  ETKİLEYEN </a:t>
            </a:r>
            <a:r>
              <a:rPr lang="tr-TR" sz="2000" b="1">
                <a:latin typeface="Calibri" pitchFamily="34" charset="0"/>
              </a:rPr>
              <a:t>TEMEL DEĞİŞİKLİK ÇALIŞMASI YAPILMIŞTIR.</a:t>
            </a:r>
          </a:p>
          <a:p>
            <a:pPr eaLnBrk="1" hangingPunct="1">
              <a:buFont typeface="Arial" charset="0"/>
              <a:buChar char="•"/>
            </a:pPr>
            <a:endParaRPr lang="tr-TR" sz="2000" b="1">
              <a:latin typeface="Calibri" pitchFamily="34" charset="0"/>
            </a:endParaRPr>
          </a:p>
          <a:p>
            <a:pPr eaLnBrk="1" hangingPunct="1">
              <a:buFont typeface="Arial" charset="0"/>
              <a:buChar char="•"/>
            </a:pPr>
            <a:r>
              <a:rPr lang="tr-TR" sz="2000" b="1">
                <a:latin typeface="Calibri" pitchFamily="34" charset="0"/>
              </a:rPr>
              <a:t>6102 SAYILI YENİ TÜRK TİCARET KANUNU VE 6103 SAYILI TÜRK TİCARET KANUNUNUN YÜRÜRLÜĞÜ VE UYGULAMA ŞEKLİ HAKKINDA KANUNDA </a:t>
            </a:r>
            <a:r>
              <a:rPr lang="tr-TR" sz="2000" b="1">
                <a:solidFill>
                  <a:srgbClr val="FF0000"/>
                </a:solidFill>
                <a:latin typeface="Calibri" pitchFamily="34" charset="0"/>
              </a:rPr>
              <a:t>17 BAŞLIK ALTINDA, TOPLAM 84 MADDEYİ ETKİLEYEN TALİ DEĞİŞİKLİK </a:t>
            </a:r>
            <a:r>
              <a:rPr lang="tr-TR" sz="2000" b="1">
                <a:latin typeface="Calibri" pitchFamily="34" charset="0"/>
              </a:rPr>
              <a:t>ÇALIŞMASI YAPILMIŞTIR.</a:t>
            </a:r>
          </a:p>
          <a:p>
            <a:pPr eaLnBrk="1" hangingPunct="1">
              <a:buFont typeface="Arial" charset="0"/>
              <a:buChar char="•"/>
            </a:pPr>
            <a:endParaRPr lang="tr-TR" sz="2000" b="1">
              <a:latin typeface="Calibri" pitchFamily="34" charset="0"/>
            </a:endParaRPr>
          </a:p>
          <a:p>
            <a:pPr eaLnBrk="1" hangingPunct="1">
              <a:buFont typeface="Arial" charset="0"/>
              <a:buChar char="•"/>
            </a:pPr>
            <a:r>
              <a:rPr lang="tr-TR" sz="2000" b="1">
                <a:latin typeface="Calibri" pitchFamily="34" charset="0"/>
              </a:rPr>
              <a:t>TÜM BU DEĞİŞİKLİKLERİ İÇEREN VE TOPLAM </a:t>
            </a:r>
            <a:r>
              <a:rPr lang="tr-TR" sz="2000" b="1">
                <a:solidFill>
                  <a:srgbClr val="FF0000"/>
                </a:solidFill>
                <a:latin typeface="Calibri" pitchFamily="34" charset="0"/>
              </a:rPr>
              <a:t>50</a:t>
            </a:r>
            <a:r>
              <a:rPr lang="tr-TR" sz="2000" b="1">
                <a:latin typeface="Calibri" pitchFamily="34" charset="0"/>
              </a:rPr>
              <a:t> MADDEDEN OLUŞAN </a:t>
            </a:r>
            <a:r>
              <a:rPr lang="tr-TR" sz="2000" b="1">
                <a:solidFill>
                  <a:srgbClr val="FF0000"/>
                </a:solidFill>
                <a:latin typeface="Calibri" pitchFamily="34" charset="0"/>
              </a:rPr>
              <a:t>KANUN DEĞİŞİKLİĞİ TASARISI, TÜRKİYE BÜYÜK MİLLET MECLİSİNCE 26/6/2012 TARİHİNDE KABUL EDİLMİŞTİR .</a:t>
            </a:r>
          </a:p>
        </p:txBody>
      </p:sp>
      <p:sp>
        <p:nvSpPr>
          <p:cNvPr id="5123" name="Metin kutusu 4"/>
          <p:cNvSpPr txBox="1">
            <a:spLocks noChangeArrowheads="1"/>
          </p:cNvSpPr>
          <p:nvPr/>
        </p:nvSpPr>
        <p:spPr bwMode="auto">
          <a:xfrm>
            <a:off x="3170238" y="765175"/>
            <a:ext cx="29876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tr-TR" sz="2400" b="1">
                <a:solidFill>
                  <a:srgbClr val="C00000"/>
                </a:solidFill>
                <a:latin typeface="Calibri" pitchFamily="34" charset="0"/>
              </a:rPr>
              <a:t>YAPILAN ÇALIŞMALAR</a:t>
            </a:r>
          </a:p>
        </p:txBody>
      </p:sp>
      <p:cxnSp>
        <p:nvCxnSpPr>
          <p:cNvPr id="6" name="Düz Bağlayıcı 5"/>
          <p:cNvCxnSpPr/>
          <p:nvPr/>
        </p:nvCxnSpPr>
        <p:spPr>
          <a:xfrm>
            <a:off x="3170238" y="1227138"/>
            <a:ext cx="2987675" cy="0"/>
          </a:xfrm>
          <a:prstGeom prst="line">
            <a:avLst/>
          </a:prstGeom>
        </p:spPr>
        <p:style>
          <a:lnRef idx="3">
            <a:schemeClr val="accent5"/>
          </a:lnRef>
          <a:fillRef idx="0">
            <a:schemeClr val="accent5"/>
          </a:fillRef>
          <a:effectRef idx="2">
            <a:schemeClr val="accent5"/>
          </a:effectRef>
          <a:fontRef idx="minor">
            <a:schemeClr val="tx1"/>
          </a:fontRef>
        </p:style>
      </p:cxnSp>
      <p:sp>
        <p:nvSpPr>
          <p:cNvPr id="8" name="Çerçeve 7"/>
          <p:cNvSpPr/>
          <p:nvPr/>
        </p:nvSpPr>
        <p:spPr>
          <a:xfrm>
            <a:off x="107950" y="115888"/>
            <a:ext cx="8928100" cy="6626225"/>
          </a:xfrm>
          <a:prstGeom prst="frame">
            <a:avLst>
              <a:gd name="adj1" fmla="val 2379"/>
            </a:avLst>
          </a:prstGeom>
        </p:spPr>
        <p:style>
          <a:lnRef idx="1">
            <a:schemeClr val="accent5"/>
          </a:lnRef>
          <a:fillRef idx="3">
            <a:schemeClr val="accent5"/>
          </a:fillRef>
          <a:effectRef idx="2">
            <a:schemeClr val="accent5"/>
          </a:effectRef>
          <a:fontRef idx="minor">
            <a:schemeClr val="lt1"/>
          </a:fontRef>
        </p:style>
        <p:txBody>
          <a:bodyPr anchor="ctr"/>
          <a:lstStyle/>
          <a:p>
            <a:pPr algn="ctr" fontAlgn="auto">
              <a:spcBef>
                <a:spcPts val="0"/>
              </a:spcBef>
              <a:spcAft>
                <a:spcPts val="0"/>
              </a:spcAft>
              <a:defRPr/>
            </a:pPr>
            <a:endParaRPr lang="tr-TR">
              <a:solidFill>
                <a:schemeClr val="tx1"/>
              </a:solidFill>
            </a:endParaRPr>
          </a:p>
        </p:txBody>
      </p:sp>
      <p:pic>
        <p:nvPicPr>
          <p:cNvPr id="9" name="Resim 8"/>
          <p:cNvPicPr>
            <a:picLocks noChangeAspect="1"/>
          </p:cNvPicPr>
          <p:nvPr/>
        </p:nvPicPr>
        <p:blipFill>
          <a:blip r:embed="rId2" cstate="print">
            <a:extLst/>
          </a:blip>
          <a:stretch>
            <a:fillRect/>
          </a:stretch>
        </p:blipFill>
        <p:spPr>
          <a:xfrm>
            <a:off x="323528" y="383468"/>
            <a:ext cx="1224136" cy="122413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 name="Slayt Numarası Yer Tutucusu 3"/>
          <p:cNvSpPr>
            <a:spLocks noGrp="1"/>
          </p:cNvSpPr>
          <p:nvPr>
            <p:ph type="sldNum" sz="quarter" idx="12"/>
          </p:nvPr>
        </p:nvSpPr>
        <p:spPr/>
        <p:txBody>
          <a:bodyPr/>
          <a:lstStyle/>
          <a:p>
            <a:pPr>
              <a:defRPr/>
            </a:pPr>
            <a:fld id="{7AF60206-AFF7-4093-8FD5-C59571B7ACE4}" type="slidenum">
              <a:rPr lang="tr-TR"/>
              <a:pPr>
                <a:defRPr/>
              </a:pPr>
              <a:t>4</a:t>
            </a:fld>
            <a:endParaRPr lang="tr-T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Metin kutusu 2"/>
          <p:cNvSpPr txBox="1">
            <a:spLocks noChangeArrowheads="1"/>
          </p:cNvSpPr>
          <p:nvPr/>
        </p:nvSpPr>
        <p:spPr bwMode="auto">
          <a:xfrm>
            <a:off x="755650" y="1628775"/>
            <a:ext cx="7848600" cy="501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tr-TR" sz="2000" b="1">
                <a:solidFill>
                  <a:srgbClr val="FF0000"/>
                </a:solidFill>
                <a:latin typeface="Calibri" pitchFamily="34" charset="0"/>
              </a:rPr>
              <a:t>TİCARİ MEKTUPLARDA VE TİCARİ DEFTERLERE YAPILAN KAYITLARIN DAYANDIĞI BELGELERDE BULUNMASI GEREKEN BİLGİLER:</a:t>
            </a:r>
          </a:p>
          <a:p>
            <a:pPr eaLnBrk="1" hangingPunct="1"/>
            <a:r>
              <a:rPr lang="tr-TR" sz="2000" b="1" u="sng">
                <a:solidFill>
                  <a:schemeClr val="accent1"/>
                </a:solidFill>
                <a:latin typeface="Calibri" pitchFamily="34" charset="0"/>
              </a:rPr>
              <a:t>A- GERÇEK KİŞİ TACİRLER İLE ŞAHIS ŞİRKETLERİNDE</a:t>
            </a:r>
          </a:p>
          <a:p>
            <a:pPr eaLnBrk="1" hangingPunct="1"/>
            <a:r>
              <a:rPr lang="tr-TR" sz="2000">
                <a:latin typeface="Calibri" pitchFamily="34" charset="0"/>
              </a:rPr>
              <a:t>(KOLLEKTİF VE KOMANDİT ŞİRKETLER)</a:t>
            </a:r>
          </a:p>
          <a:p>
            <a:pPr eaLnBrk="1" hangingPunct="1"/>
            <a:r>
              <a:rPr lang="tr-TR" sz="2000">
                <a:latin typeface="Calibri" pitchFamily="34" charset="0"/>
              </a:rPr>
              <a:t>1-TİCARET UNVANI</a:t>
            </a:r>
          </a:p>
          <a:p>
            <a:pPr eaLnBrk="1" hangingPunct="1"/>
            <a:r>
              <a:rPr lang="tr-TR" sz="2000">
                <a:latin typeface="Calibri" pitchFamily="34" charset="0"/>
              </a:rPr>
              <a:t>2-İŞLETMENİN MERKEZİ</a:t>
            </a:r>
          </a:p>
          <a:p>
            <a:pPr eaLnBrk="1" hangingPunct="1"/>
            <a:r>
              <a:rPr lang="tr-TR" sz="2000">
                <a:latin typeface="Calibri" pitchFamily="34" charset="0"/>
              </a:rPr>
              <a:t>3-TİCARET SİCİLİ NUMARASI</a:t>
            </a:r>
          </a:p>
          <a:p>
            <a:pPr eaLnBrk="1" hangingPunct="1"/>
            <a:endParaRPr lang="tr-TR" sz="2000">
              <a:latin typeface="Calibri" pitchFamily="34" charset="0"/>
            </a:endParaRPr>
          </a:p>
          <a:p>
            <a:pPr eaLnBrk="1" hangingPunct="1"/>
            <a:r>
              <a:rPr lang="tr-TR" sz="2000" b="1" u="sng">
                <a:solidFill>
                  <a:schemeClr val="accent1"/>
                </a:solidFill>
                <a:latin typeface="Calibri" pitchFamily="34" charset="0"/>
              </a:rPr>
              <a:t>B- SERMAYE ŞİRKETLERİNDE</a:t>
            </a:r>
          </a:p>
          <a:p>
            <a:pPr eaLnBrk="1" hangingPunct="1"/>
            <a:r>
              <a:rPr lang="tr-TR" sz="2000">
                <a:latin typeface="Calibri" pitchFamily="34" charset="0"/>
              </a:rPr>
              <a:t>(ANONİM, LİMİTED VE SERMAYESİ PAYLARA BÖLÜNMÜŞ KOMANDİT ŞİRKETLER);</a:t>
            </a:r>
          </a:p>
          <a:p>
            <a:pPr eaLnBrk="1" hangingPunct="1"/>
            <a:r>
              <a:rPr lang="tr-TR" sz="2000">
                <a:latin typeface="Calibri" pitchFamily="34" charset="0"/>
              </a:rPr>
              <a:t>1-TİCARET UNVANI</a:t>
            </a:r>
          </a:p>
          <a:p>
            <a:pPr eaLnBrk="1" hangingPunct="1"/>
            <a:r>
              <a:rPr lang="tr-TR" sz="2000">
                <a:latin typeface="Calibri" pitchFamily="34" charset="0"/>
              </a:rPr>
              <a:t>2-İŞLETMENİN MERKEZİ</a:t>
            </a:r>
          </a:p>
          <a:p>
            <a:pPr eaLnBrk="1" hangingPunct="1"/>
            <a:r>
              <a:rPr lang="tr-TR" sz="2000">
                <a:latin typeface="Calibri" pitchFamily="34" charset="0"/>
              </a:rPr>
              <a:t>3-TİCARET SİCİLİ NUMARASI</a:t>
            </a:r>
          </a:p>
          <a:p>
            <a:pPr eaLnBrk="1" hangingPunct="1"/>
            <a:r>
              <a:rPr lang="tr-TR" sz="2000">
                <a:latin typeface="Calibri" pitchFamily="34" charset="0"/>
              </a:rPr>
              <a:t>4-İNTERNET SİTESİ ADRESİ (İNTERNET SİTESİ OLUŞTURMAKLA YÜKÜMLÜ OLANLAR)</a:t>
            </a:r>
          </a:p>
        </p:txBody>
      </p:sp>
      <p:sp>
        <p:nvSpPr>
          <p:cNvPr id="6147" name="Metin kutusu 4"/>
          <p:cNvSpPr txBox="1">
            <a:spLocks noChangeArrowheads="1"/>
          </p:cNvSpPr>
          <p:nvPr/>
        </p:nvSpPr>
        <p:spPr bwMode="auto">
          <a:xfrm>
            <a:off x="1531938" y="428625"/>
            <a:ext cx="725487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tr-TR" sz="2400" b="1">
                <a:solidFill>
                  <a:srgbClr val="C00000"/>
                </a:solidFill>
                <a:latin typeface="Calibri" pitchFamily="34" charset="0"/>
              </a:rPr>
              <a:t>6335 SAYILI KANUNLA TACİRLER TARAFINDAN DÜZENLENEN BELGELERDE</a:t>
            </a:r>
          </a:p>
          <a:p>
            <a:pPr algn="ctr" eaLnBrk="1" hangingPunct="1"/>
            <a:r>
              <a:rPr lang="tr-TR" sz="2400" b="1">
                <a:solidFill>
                  <a:srgbClr val="C00000"/>
                </a:solidFill>
                <a:latin typeface="Calibri" pitchFamily="34" charset="0"/>
              </a:rPr>
              <a:t>YER ALACAK BİLGİLER SINIRLANDIRILMIŞTIR</a:t>
            </a:r>
          </a:p>
        </p:txBody>
      </p:sp>
      <p:cxnSp>
        <p:nvCxnSpPr>
          <p:cNvPr id="6" name="Düz Bağlayıcı 5"/>
          <p:cNvCxnSpPr/>
          <p:nvPr/>
        </p:nvCxnSpPr>
        <p:spPr>
          <a:xfrm>
            <a:off x="1547813" y="1595438"/>
            <a:ext cx="6400800" cy="0"/>
          </a:xfrm>
          <a:prstGeom prst="line">
            <a:avLst/>
          </a:prstGeom>
        </p:spPr>
        <p:style>
          <a:lnRef idx="3">
            <a:schemeClr val="accent5"/>
          </a:lnRef>
          <a:fillRef idx="0">
            <a:schemeClr val="accent5"/>
          </a:fillRef>
          <a:effectRef idx="2">
            <a:schemeClr val="accent5"/>
          </a:effectRef>
          <a:fontRef idx="minor">
            <a:schemeClr val="tx1"/>
          </a:fontRef>
        </p:style>
      </p:cxnSp>
      <p:sp>
        <p:nvSpPr>
          <p:cNvPr id="8" name="Çerçeve 7"/>
          <p:cNvSpPr/>
          <p:nvPr/>
        </p:nvSpPr>
        <p:spPr>
          <a:xfrm>
            <a:off x="107950" y="115888"/>
            <a:ext cx="8928100" cy="6626225"/>
          </a:xfrm>
          <a:prstGeom prst="frame">
            <a:avLst>
              <a:gd name="adj1" fmla="val 2379"/>
            </a:avLst>
          </a:prstGeom>
        </p:spPr>
        <p:style>
          <a:lnRef idx="1">
            <a:schemeClr val="accent5"/>
          </a:lnRef>
          <a:fillRef idx="3">
            <a:schemeClr val="accent5"/>
          </a:fillRef>
          <a:effectRef idx="2">
            <a:schemeClr val="accent5"/>
          </a:effectRef>
          <a:fontRef idx="minor">
            <a:schemeClr val="lt1"/>
          </a:fontRef>
        </p:style>
        <p:txBody>
          <a:bodyPr anchor="ctr"/>
          <a:lstStyle/>
          <a:p>
            <a:pPr algn="ctr" fontAlgn="auto">
              <a:spcBef>
                <a:spcPts val="0"/>
              </a:spcBef>
              <a:spcAft>
                <a:spcPts val="0"/>
              </a:spcAft>
              <a:defRPr/>
            </a:pPr>
            <a:endParaRPr lang="tr-TR">
              <a:solidFill>
                <a:schemeClr val="tx1"/>
              </a:solidFill>
            </a:endParaRPr>
          </a:p>
        </p:txBody>
      </p:sp>
      <p:pic>
        <p:nvPicPr>
          <p:cNvPr id="9" name="Resim 8"/>
          <p:cNvPicPr>
            <a:picLocks noChangeAspect="1"/>
          </p:cNvPicPr>
          <p:nvPr/>
        </p:nvPicPr>
        <p:blipFill>
          <a:blip r:embed="rId2" cstate="print">
            <a:extLst/>
          </a:blip>
          <a:stretch>
            <a:fillRect/>
          </a:stretch>
        </p:blipFill>
        <p:spPr>
          <a:xfrm>
            <a:off x="323528" y="383468"/>
            <a:ext cx="1224136" cy="122413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 name="Slayt Numarası Yer Tutucusu 3"/>
          <p:cNvSpPr>
            <a:spLocks noGrp="1"/>
          </p:cNvSpPr>
          <p:nvPr>
            <p:ph type="sldNum" sz="quarter" idx="12"/>
          </p:nvPr>
        </p:nvSpPr>
        <p:spPr/>
        <p:txBody>
          <a:bodyPr/>
          <a:lstStyle/>
          <a:p>
            <a:pPr>
              <a:defRPr/>
            </a:pPr>
            <a:fld id="{0E5E1C32-5C5F-4AB5-A6D4-E3C81B2C4745}" type="slidenum">
              <a:rPr lang="tr-TR"/>
              <a:pPr>
                <a:defRPr/>
              </a:pPr>
              <a:t>5</a:t>
            </a:fld>
            <a:endParaRPr lang="tr-T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Metin kutusu 2"/>
          <p:cNvSpPr txBox="1">
            <a:spLocks noChangeArrowheads="1"/>
          </p:cNvSpPr>
          <p:nvPr/>
        </p:nvSpPr>
        <p:spPr bwMode="auto">
          <a:xfrm>
            <a:off x="755650" y="1557338"/>
            <a:ext cx="7848600" cy="418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tr-TR" sz="1900" b="1">
                <a:solidFill>
                  <a:srgbClr val="FF0000"/>
                </a:solidFill>
                <a:latin typeface="Calibri" pitchFamily="34" charset="0"/>
              </a:rPr>
              <a:t>1-</a:t>
            </a:r>
            <a:r>
              <a:rPr lang="tr-TR" sz="1900" b="1">
                <a:latin typeface="Calibri" pitchFamily="34" charset="0"/>
              </a:rPr>
              <a:t> TİCARİ DEFTERLERİN AÇILIŞ ONAYLARININ ZAMANI BELİRLENMİŞTİR.</a:t>
            </a:r>
            <a:endParaRPr lang="tr-TR" sz="1900">
              <a:solidFill>
                <a:srgbClr val="000000"/>
              </a:solidFill>
              <a:latin typeface="Calibri" pitchFamily="34" charset="0"/>
            </a:endParaRPr>
          </a:p>
          <a:p>
            <a:pPr eaLnBrk="1" hangingPunct="1"/>
            <a:r>
              <a:rPr lang="tr-TR" sz="1900">
                <a:solidFill>
                  <a:srgbClr val="000000"/>
                </a:solidFill>
                <a:latin typeface="Calibri" pitchFamily="34" charset="0"/>
              </a:rPr>
              <a:t>(FAALİYET DÖNEMİNİN İLK AYINDAN ÖNCEKİ AY SONUNA KADAR, YENİ KURULAN ŞİRKETLERDE İSE KULLANILMAYA BAŞLANMADAN ÖNCE)</a:t>
            </a:r>
          </a:p>
          <a:p>
            <a:pPr eaLnBrk="1" hangingPunct="1"/>
            <a:r>
              <a:rPr lang="tr-TR" sz="1900" b="1">
                <a:solidFill>
                  <a:srgbClr val="FF0000"/>
                </a:solidFill>
                <a:latin typeface="Calibri" pitchFamily="34" charset="0"/>
              </a:rPr>
              <a:t>2-</a:t>
            </a:r>
            <a:r>
              <a:rPr lang="tr-TR" sz="1900" b="1">
                <a:latin typeface="Calibri" pitchFamily="34" charset="0"/>
              </a:rPr>
              <a:t> İNTERNET SİTESİ DEFTERİ KALDIRILMIŞTIR.</a:t>
            </a:r>
          </a:p>
          <a:p>
            <a:pPr eaLnBrk="1" hangingPunct="1"/>
            <a:r>
              <a:rPr lang="tr-TR" sz="1900" b="1">
                <a:solidFill>
                  <a:srgbClr val="FF0000"/>
                </a:solidFill>
                <a:latin typeface="Calibri" pitchFamily="34" charset="0"/>
              </a:rPr>
              <a:t>3-</a:t>
            </a:r>
            <a:r>
              <a:rPr lang="tr-TR" sz="1900" b="1">
                <a:latin typeface="Calibri" pitchFamily="34" charset="0"/>
              </a:rPr>
              <a:t>İKİ DEFTERİN </a:t>
            </a:r>
            <a:r>
              <a:rPr lang="tr-TR" sz="1900">
                <a:latin typeface="Calibri" pitchFamily="34" charset="0"/>
              </a:rPr>
              <a:t>(PAY DEFTERİ İLE GENEL KURUL TOPLANTI VE MÜZAKERE DEFTERİ) </a:t>
            </a:r>
            <a:r>
              <a:rPr lang="tr-TR" sz="1900" b="1">
                <a:latin typeface="Calibri" pitchFamily="34" charset="0"/>
              </a:rPr>
              <a:t>YETERLİ YAPRAĞI BULUNMASI KAYDIYLA TEKRAR AÇILIŞ ONAYI YAPILMAKSIZIN KULLANILMASINA İMKAN TANINMIŞTIR.</a:t>
            </a:r>
            <a:r>
              <a:rPr lang="tr-TR" sz="1900">
                <a:latin typeface="Calibri" pitchFamily="34" charset="0"/>
              </a:rPr>
              <a:t> </a:t>
            </a:r>
          </a:p>
          <a:p>
            <a:pPr eaLnBrk="1" hangingPunct="1"/>
            <a:r>
              <a:rPr lang="tr-TR" sz="1900" b="1">
                <a:solidFill>
                  <a:srgbClr val="FF0000"/>
                </a:solidFill>
                <a:latin typeface="Calibri" pitchFamily="34" charset="0"/>
              </a:rPr>
              <a:t>4-</a:t>
            </a:r>
            <a:r>
              <a:rPr lang="tr-TR" sz="1900" b="1">
                <a:latin typeface="Calibri" pitchFamily="34" charset="0"/>
              </a:rPr>
              <a:t> KAPANIŞ ONAYINA TABİ DEFTER SAYISI YEVMİYE DEFTERİ VE YÖNETİM KURULU KARAR DEFTERİ OLMAK ÜZERE 2’YE İNDİRİLMİŞTİR.</a:t>
            </a:r>
          </a:p>
          <a:p>
            <a:pPr eaLnBrk="1" hangingPunct="1"/>
            <a:r>
              <a:rPr lang="tr-TR" sz="1900" b="1">
                <a:solidFill>
                  <a:srgbClr val="FF0000"/>
                </a:solidFill>
                <a:latin typeface="Calibri" pitchFamily="34" charset="0"/>
              </a:rPr>
              <a:t>5-</a:t>
            </a:r>
            <a:r>
              <a:rPr lang="tr-TR" sz="1900" b="1">
                <a:latin typeface="Calibri" pitchFamily="34" charset="0"/>
              </a:rPr>
              <a:t> ELEKTRONİK ORTAMDA TUTULAN DEFTERLERDE NOTER ONAYI ARANMAYACAĞI HUSUSU NETLEŞTİRİLMİŞTİR.</a:t>
            </a:r>
          </a:p>
          <a:p>
            <a:pPr eaLnBrk="1" hangingPunct="1"/>
            <a:r>
              <a:rPr lang="tr-TR" sz="1900" b="1">
                <a:solidFill>
                  <a:srgbClr val="FF0000"/>
                </a:solidFill>
                <a:latin typeface="Calibri" pitchFamily="34" charset="0"/>
              </a:rPr>
              <a:t>6- </a:t>
            </a:r>
            <a:r>
              <a:rPr lang="tr-TR" sz="1900" b="1">
                <a:latin typeface="Calibri" pitchFamily="34" charset="0"/>
              </a:rPr>
              <a:t>DEFTERLERİN VUK’A GÖRE TUTULMASI, FİNANSAL TABLOLARIN İSE (</a:t>
            </a:r>
            <a:r>
              <a:rPr lang="tr-TR" sz="1900" b="1">
                <a:solidFill>
                  <a:srgbClr val="0033CC"/>
                </a:solidFill>
                <a:latin typeface="Calibri" pitchFamily="34" charset="0"/>
              </a:rPr>
              <a:t>BİLANÇO-GELİR TABLOSU</a:t>
            </a:r>
            <a:r>
              <a:rPr lang="tr-TR" sz="1900" b="1">
                <a:latin typeface="Calibri" pitchFamily="34" charset="0"/>
              </a:rPr>
              <a:t>) MUHASEBE STANDARTLARINA GÖRE DÜZENLENMESİ HÜKÜM ALTINA ALINMIŞTIR.</a:t>
            </a:r>
            <a:endParaRPr lang="tr-TR" sz="1900">
              <a:latin typeface="Calibri" pitchFamily="34" charset="0"/>
            </a:endParaRPr>
          </a:p>
        </p:txBody>
      </p:sp>
      <p:sp>
        <p:nvSpPr>
          <p:cNvPr id="7171" name="Metin kutusu 4"/>
          <p:cNvSpPr txBox="1">
            <a:spLocks noChangeArrowheads="1"/>
          </p:cNvSpPr>
          <p:nvPr/>
        </p:nvSpPr>
        <p:spPr bwMode="auto">
          <a:xfrm>
            <a:off x="1762125" y="765175"/>
            <a:ext cx="58039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tr-TR" sz="2400" b="1">
                <a:solidFill>
                  <a:srgbClr val="C00000"/>
                </a:solidFill>
                <a:latin typeface="Calibri" pitchFamily="34" charset="0"/>
              </a:rPr>
              <a:t>TİCARİ DEFTERLERE İLİŞKİN DÜZENLEMELER </a:t>
            </a:r>
          </a:p>
        </p:txBody>
      </p:sp>
      <p:cxnSp>
        <p:nvCxnSpPr>
          <p:cNvPr id="6" name="Düz Bağlayıcı 5"/>
          <p:cNvCxnSpPr/>
          <p:nvPr/>
        </p:nvCxnSpPr>
        <p:spPr>
          <a:xfrm>
            <a:off x="1762125" y="1227138"/>
            <a:ext cx="5803900" cy="0"/>
          </a:xfrm>
          <a:prstGeom prst="line">
            <a:avLst/>
          </a:prstGeom>
        </p:spPr>
        <p:style>
          <a:lnRef idx="3">
            <a:schemeClr val="accent5"/>
          </a:lnRef>
          <a:fillRef idx="0">
            <a:schemeClr val="accent5"/>
          </a:fillRef>
          <a:effectRef idx="2">
            <a:schemeClr val="accent5"/>
          </a:effectRef>
          <a:fontRef idx="minor">
            <a:schemeClr val="tx1"/>
          </a:fontRef>
        </p:style>
      </p:cxnSp>
      <p:sp>
        <p:nvSpPr>
          <p:cNvPr id="8" name="Çerçeve 7"/>
          <p:cNvSpPr/>
          <p:nvPr/>
        </p:nvSpPr>
        <p:spPr>
          <a:xfrm>
            <a:off x="107950" y="115888"/>
            <a:ext cx="8928100" cy="6626225"/>
          </a:xfrm>
          <a:prstGeom prst="frame">
            <a:avLst>
              <a:gd name="adj1" fmla="val 2379"/>
            </a:avLst>
          </a:prstGeom>
        </p:spPr>
        <p:style>
          <a:lnRef idx="1">
            <a:schemeClr val="accent5"/>
          </a:lnRef>
          <a:fillRef idx="3">
            <a:schemeClr val="accent5"/>
          </a:fillRef>
          <a:effectRef idx="2">
            <a:schemeClr val="accent5"/>
          </a:effectRef>
          <a:fontRef idx="minor">
            <a:schemeClr val="lt1"/>
          </a:fontRef>
        </p:style>
        <p:txBody>
          <a:bodyPr anchor="ctr"/>
          <a:lstStyle/>
          <a:p>
            <a:pPr algn="ctr" fontAlgn="auto">
              <a:spcBef>
                <a:spcPts val="0"/>
              </a:spcBef>
              <a:spcAft>
                <a:spcPts val="0"/>
              </a:spcAft>
              <a:defRPr/>
            </a:pPr>
            <a:endParaRPr lang="tr-TR">
              <a:solidFill>
                <a:schemeClr val="tx1"/>
              </a:solidFill>
            </a:endParaRPr>
          </a:p>
        </p:txBody>
      </p:sp>
      <p:pic>
        <p:nvPicPr>
          <p:cNvPr id="9" name="Resim 8"/>
          <p:cNvPicPr>
            <a:picLocks noChangeAspect="1"/>
          </p:cNvPicPr>
          <p:nvPr/>
        </p:nvPicPr>
        <p:blipFill>
          <a:blip r:embed="rId2" cstate="print">
            <a:extLst/>
          </a:blip>
          <a:stretch>
            <a:fillRect/>
          </a:stretch>
        </p:blipFill>
        <p:spPr>
          <a:xfrm>
            <a:off x="323528" y="383468"/>
            <a:ext cx="1224136" cy="122413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 name="Slayt Numarası Yer Tutucusu 3"/>
          <p:cNvSpPr>
            <a:spLocks noGrp="1"/>
          </p:cNvSpPr>
          <p:nvPr>
            <p:ph type="sldNum" sz="quarter" idx="12"/>
          </p:nvPr>
        </p:nvSpPr>
        <p:spPr/>
        <p:txBody>
          <a:bodyPr/>
          <a:lstStyle/>
          <a:p>
            <a:pPr>
              <a:defRPr/>
            </a:pPr>
            <a:fld id="{43E044A9-5F2C-485E-BA55-48F1D9B069DC}" type="slidenum">
              <a:rPr lang="tr-TR"/>
              <a:pPr>
                <a:defRPr/>
              </a:pPr>
              <a:t>6</a:t>
            </a:fld>
            <a:endParaRPr lang="tr-T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Metin kutusu 2"/>
          <p:cNvSpPr txBox="1">
            <a:spLocks noChangeArrowheads="1"/>
          </p:cNvSpPr>
          <p:nvPr/>
        </p:nvSpPr>
        <p:spPr bwMode="auto">
          <a:xfrm>
            <a:off x="755650" y="1736725"/>
            <a:ext cx="7848600" cy="4894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r>
              <a:rPr lang="tr-TR" sz="2400" b="1">
                <a:latin typeface="Calibri" pitchFamily="34" charset="0"/>
              </a:rPr>
              <a:t>ANONİM, LİMİTED, SERMAYESİ PAYLARA BÖLÜNMÜŞ KOMANDİT VE MERKEZİ YURT DIŞINDA BULUNAN ŞİRKETLER İLE ŞİRKETLER TOPLULUĞUNUN;</a:t>
            </a:r>
          </a:p>
          <a:p>
            <a:pPr algn="just" eaLnBrk="1" hangingPunct="1"/>
            <a:r>
              <a:rPr lang="tr-TR" sz="2400" b="1">
                <a:solidFill>
                  <a:srgbClr val="FF0000"/>
                </a:solidFill>
                <a:latin typeface="Calibri" pitchFamily="34" charset="0"/>
              </a:rPr>
              <a:t>1-</a:t>
            </a:r>
            <a:r>
              <a:rPr lang="tr-TR" sz="2400" b="1">
                <a:latin typeface="Calibri" pitchFamily="34" charset="0"/>
              </a:rPr>
              <a:t> BİLANÇOSUNUN, </a:t>
            </a:r>
          </a:p>
          <a:p>
            <a:pPr algn="just" eaLnBrk="1" hangingPunct="1"/>
            <a:r>
              <a:rPr lang="tr-TR" sz="2400" b="1">
                <a:solidFill>
                  <a:srgbClr val="FF0000"/>
                </a:solidFill>
                <a:latin typeface="Calibri" pitchFamily="34" charset="0"/>
              </a:rPr>
              <a:t>2-</a:t>
            </a:r>
            <a:r>
              <a:rPr lang="tr-TR" sz="2400" b="1">
                <a:latin typeface="Calibri" pitchFamily="34" charset="0"/>
              </a:rPr>
              <a:t>GELİR TABLOSUNUN, </a:t>
            </a:r>
          </a:p>
          <a:p>
            <a:pPr algn="just" eaLnBrk="1" hangingPunct="1"/>
            <a:r>
              <a:rPr lang="tr-TR" sz="2400" b="1">
                <a:solidFill>
                  <a:srgbClr val="FF0000"/>
                </a:solidFill>
                <a:latin typeface="Calibri" pitchFamily="34" charset="0"/>
              </a:rPr>
              <a:t>3-</a:t>
            </a:r>
            <a:r>
              <a:rPr lang="tr-TR" sz="2400" b="1">
                <a:latin typeface="Calibri" pitchFamily="34" charset="0"/>
              </a:rPr>
              <a:t>NAKİT AKIM TABLOSUNUN, </a:t>
            </a:r>
          </a:p>
          <a:p>
            <a:pPr algn="just" eaLnBrk="1" hangingPunct="1"/>
            <a:r>
              <a:rPr lang="tr-TR" sz="2400" b="1">
                <a:solidFill>
                  <a:srgbClr val="FF0000"/>
                </a:solidFill>
                <a:latin typeface="Calibri" pitchFamily="34" charset="0"/>
              </a:rPr>
              <a:t>4-</a:t>
            </a:r>
            <a:r>
              <a:rPr lang="tr-TR" sz="2400" b="1">
                <a:latin typeface="Calibri" pitchFamily="34" charset="0"/>
              </a:rPr>
              <a:t>ÖZKAYNAK DEĞİŞİM TABLOSUNUN, </a:t>
            </a:r>
          </a:p>
          <a:p>
            <a:pPr algn="just" eaLnBrk="1" hangingPunct="1"/>
            <a:r>
              <a:rPr lang="tr-TR" sz="2400" b="1">
                <a:solidFill>
                  <a:srgbClr val="FF0000"/>
                </a:solidFill>
                <a:latin typeface="Calibri" pitchFamily="34" charset="0"/>
              </a:rPr>
              <a:t>5-</a:t>
            </a:r>
            <a:r>
              <a:rPr lang="tr-TR" sz="2400" b="1">
                <a:latin typeface="Calibri" pitchFamily="34" charset="0"/>
              </a:rPr>
              <a:t>YÖNETİM KURULU FAALİYET RAPORUNUN, </a:t>
            </a:r>
          </a:p>
          <a:p>
            <a:pPr algn="just" eaLnBrk="1" hangingPunct="1"/>
            <a:r>
              <a:rPr lang="tr-TR" sz="2400" b="1">
                <a:solidFill>
                  <a:srgbClr val="FF0000"/>
                </a:solidFill>
                <a:latin typeface="Calibri" pitchFamily="34" charset="0"/>
              </a:rPr>
              <a:t>6-</a:t>
            </a:r>
            <a:r>
              <a:rPr lang="tr-TR" sz="2400" b="1">
                <a:latin typeface="Calibri" pitchFamily="34" charset="0"/>
              </a:rPr>
              <a:t>KÂR DAĞITIMINA İLİŞKİN GENEL KURUL KARARININ, </a:t>
            </a:r>
          </a:p>
          <a:p>
            <a:pPr algn="just" eaLnBrk="1" hangingPunct="1"/>
            <a:r>
              <a:rPr lang="tr-TR" sz="2400" b="1">
                <a:solidFill>
                  <a:srgbClr val="FF0000"/>
                </a:solidFill>
                <a:latin typeface="Calibri" pitchFamily="34" charset="0"/>
              </a:rPr>
              <a:t>7-</a:t>
            </a:r>
            <a:r>
              <a:rPr lang="tr-TR" sz="2400" b="1">
                <a:latin typeface="Calibri" pitchFamily="34" charset="0"/>
              </a:rPr>
              <a:t>DENETÇİ GÖRÜŞÜNÜN VE BUNA İLİŞKİN GENEL KURUL KARARININ, </a:t>
            </a:r>
            <a:r>
              <a:rPr lang="tr-TR" sz="2400" b="1">
                <a:solidFill>
                  <a:srgbClr val="FF0000"/>
                </a:solidFill>
                <a:latin typeface="Calibri" pitchFamily="34" charset="0"/>
              </a:rPr>
              <a:t>TÜRKİYE TİCARET SİCİLİ GAZETESİNDE</a:t>
            </a:r>
            <a:r>
              <a:rPr lang="tr-TR" sz="2400" b="1">
                <a:latin typeface="Calibri" pitchFamily="34" charset="0"/>
              </a:rPr>
              <a:t> VE </a:t>
            </a:r>
            <a:r>
              <a:rPr lang="tr-TR" sz="2400" b="1">
                <a:solidFill>
                  <a:srgbClr val="FF0000"/>
                </a:solidFill>
                <a:latin typeface="Calibri" pitchFamily="34" charset="0"/>
              </a:rPr>
              <a:t>İNTERNET SİTESİNDE </a:t>
            </a:r>
            <a:r>
              <a:rPr lang="tr-TR" sz="2400" b="1">
                <a:latin typeface="Calibri" pitchFamily="34" charset="0"/>
              </a:rPr>
              <a:t>İLAN EDİLMESİNE YÖNELİK </a:t>
            </a:r>
            <a:r>
              <a:rPr lang="tr-TR" sz="2400" b="1">
                <a:solidFill>
                  <a:srgbClr val="FF0000"/>
                </a:solidFill>
                <a:latin typeface="Calibri" pitchFamily="34" charset="0"/>
              </a:rPr>
              <a:t>ZORUNLULUK KALDIRILMIŞTIR.</a:t>
            </a:r>
          </a:p>
        </p:txBody>
      </p:sp>
      <p:sp>
        <p:nvSpPr>
          <p:cNvPr id="8195" name="Metin kutusu 4"/>
          <p:cNvSpPr txBox="1">
            <a:spLocks noChangeArrowheads="1"/>
          </p:cNvSpPr>
          <p:nvPr/>
        </p:nvSpPr>
        <p:spPr bwMode="auto">
          <a:xfrm>
            <a:off x="2125663" y="765175"/>
            <a:ext cx="5078412"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tr-TR" sz="2400" b="1">
                <a:solidFill>
                  <a:srgbClr val="C00000"/>
                </a:solidFill>
                <a:latin typeface="Calibri" pitchFamily="34" charset="0"/>
              </a:rPr>
              <a:t>ŞİRKETLERİN FİNANSAL TABLOLARININ</a:t>
            </a:r>
          </a:p>
          <a:p>
            <a:pPr algn="ctr" eaLnBrk="1" hangingPunct="1"/>
            <a:r>
              <a:rPr lang="tr-TR" sz="2400" b="1">
                <a:solidFill>
                  <a:srgbClr val="C00000"/>
                </a:solidFill>
                <a:latin typeface="Calibri" pitchFamily="34" charset="0"/>
              </a:rPr>
              <a:t>İLAN ZORUNLULUĞU KALDIRILMIŞTIR.</a:t>
            </a:r>
          </a:p>
          <a:p>
            <a:pPr algn="ctr" eaLnBrk="1" hangingPunct="1"/>
            <a:endParaRPr lang="tr-TR" sz="2400" b="1">
              <a:solidFill>
                <a:srgbClr val="C00000"/>
              </a:solidFill>
              <a:latin typeface="Calibri" pitchFamily="34" charset="0"/>
            </a:endParaRPr>
          </a:p>
        </p:txBody>
      </p:sp>
      <p:cxnSp>
        <p:nvCxnSpPr>
          <p:cNvPr id="6" name="Düz Bağlayıcı 5"/>
          <p:cNvCxnSpPr/>
          <p:nvPr/>
        </p:nvCxnSpPr>
        <p:spPr>
          <a:xfrm>
            <a:off x="1509713" y="1595438"/>
            <a:ext cx="6230937" cy="0"/>
          </a:xfrm>
          <a:prstGeom prst="line">
            <a:avLst/>
          </a:prstGeom>
        </p:spPr>
        <p:style>
          <a:lnRef idx="3">
            <a:schemeClr val="accent5"/>
          </a:lnRef>
          <a:fillRef idx="0">
            <a:schemeClr val="accent5"/>
          </a:fillRef>
          <a:effectRef idx="2">
            <a:schemeClr val="accent5"/>
          </a:effectRef>
          <a:fontRef idx="minor">
            <a:schemeClr val="tx1"/>
          </a:fontRef>
        </p:style>
      </p:cxnSp>
      <p:sp>
        <p:nvSpPr>
          <p:cNvPr id="8" name="Çerçeve 7"/>
          <p:cNvSpPr/>
          <p:nvPr/>
        </p:nvSpPr>
        <p:spPr>
          <a:xfrm>
            <a:off x="107950" y="115888"/>
            <a:ext cx="8928100" cy="6626225"/>
          </a:xfrm>
          <a:prstGeom prst="frame">
            <a:avLst>
              <a:gd name="adj1" fmla="val 2379"/>
            </a:avLst>
          </a:prstGeom>
        </p:spPr>
        <p:style>
          <a:lnRef idx="1">
            <a:schemeClr val="accent5"/>
          </a:lnRef>
          <a:fillRef idx="3">
            <a:schemeClr val="accent5"/>
          </a:fillRef>
          <a:effectRef idx="2">
            <a:schemeClr val="accent5"/>
          </a:effectRef>
          <a:fontRef idx="minor">
            <a:schemeClr val="lt1"/>
          </a:fontRef>
        </p:style>
        <p:txBody>
          <a:bodyPr anchor="ctr"/>
          <a:lstStyle/>
          <a:p>
            <a:pPr algn="ctr" fontAlgn="auto">
              <a:spcBef>
                <a:spcPts val="0"/>
              </a:spcBef>
              <a:spcAft>
                <a:spcPts val="0"/>
              </a:spcAft>
              <a:defRPr/>
            </a:pPr>
            <a:endParaRPr lang="tr-TR">
              <a:solidFill>
                <a:schemeClr val="tx1"/>
              </a:solidFill>
            </a:endParaRPr>
          </a:p>
        </p:txBody>
      </p:sp>
      <p:pic>
        <p:nvPicPr>
          <p:cNvPr id="9" name="Resim 8"/>
          <p:cNvPicPr>
            <a:picLocks noChangeAspect="1"/>
          </p:cNvPicPr>
          <p:nvPr/>
        </p:nvPicPr>
        <p:blipFill>
          <a:blip r:embed="rId2" cstate="print">
            <a:extLst/>
          </a:blip>
          <a:stretch>
            <a:fillRect/>
          </a:stretch>
        </p:blipFill>
        <p:spPr>
          <a:xfrm>
            <a:off x="323528" y="383468"/>
            <a:ext cx="1224136" cy="122413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 name="Slayt Numarası Yer Tutucusu 3"/>
          <p:cNvSpPr>
            <a:spLocks noGrp="1"/>
          </p:cNvSpPr>
          <p:nvPr>
            <p:ph type="sldNum" sz="quarter" idx="12"/>
          </p:nvPr>
        </p:nvSpPr>
        <p:spPr/>
        <p:txBody>
          <a:bodyPr/>
          <a:lstStyle/>
          <a:p>
            <a:pPr>
              <a:defRPr/>
            </a:pPr>
            <a:fld id="{613CFD87-02F6-490D-86B6-49E298600D7B}" type="slidenum">
              <a:rPr lang="tr-TR"/>
              <a:pPr>
                <a:defRPr/>
              </a:pPr>
              <a:t>7</a:t>
            </a:fld>
            <a:endParaRPr lang="tr-T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Metin kutusu 2"/>
          <p:cNvSpPr txBox="1">
            <a:spLocks noChangeArrowheads="1"/>
          </p:cNvSpPr>
          <p:nvPr/>
        </p:nvSpPr>
        <p:spPr bwMode="auto">
          <a:xfrm>
            <a:off x="755650" y="2203450"/>
            <a:ext cx="7848600" cy="3478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tr-TR" sz="2000" b="1">
                <a:solidFill>
                  <a:srgbClr val="FF0000"/>
                </a:solidFill>
                <a:latin typeface="Calibri" pitchFamily="34" charset="0"/>
              </a:rPr>
              <a:t>ANONİM ŞİRKETLERDE YÖNETİM KURULU ÜYELERİNİN;</a:t>
            </a:r>
            <a:endParaRPr lang="tr-TR" sz="2000">
              <a:solidFill>
                <a:srgbClr val="FF0000"/>
              </a:solidFill>
              <a:latin typeface="Calibri" pitchFamily="34" charset="0"/>
            </a:endParaRPr>
          </a:p>
          <a:p>
            <a:pPr eaLnBrk="1" hangingPunct="1"/>
            <a:r>
              <a:rPr lang="tr-TR" sz="2000" b="1">
                <a:latin typeface="Calibri" pitchFamily="34" charset="0"/>
              </a:rPr>
              <a:t>1- EN AZ BİRİSİNİN TÜRKİYE CUMHURİYETİ VATANDAŞI OLMASI ZORUNLULUĞU KALDIRILMIŞTIR.</a:t>
            </a:r>
            <a:endParaRPr lang="tr-TR" sz="2000">
              <a:latin typeface="Calibri" pitchFamily="34" charset="0"/>
            </a:endParaRPr>
          </a:p>
          <a:p>
            <a:pPr eaLnBrk="1" hangingPunct="1"/>
            <a:r>
              <a:rPr lang="tr-TR" sz="2000" b="1">
                <a:latin typeface="Calibri" pitchFamily="34" charset="0"/>
              </a:rPr>
              <a:t>2- EN AZ BİRİSİNİN YERLEŞİM YERİNİN TÜRKİYE’DE OLMASI ZORUNLULUĞU KALDIRILMIŞTIR.</a:t>
            </a:r>
            <a:endParaRPr lang="tr-TR" sz="2000">
              <a:latin typeface="Calibri" pitchFamily="34" charset="0"/>
            </a:endParaRPr>
          </a:p>
          <a:p>
            <a:pPr eaLnBrk="1" hangingPunct="1"/>
            <a:r>
              <a:rPr lang="tr-TR" sz="2000" b="1">
                <a:latin typeface="Calibri" pitchFamily="34" charset="0"/>
              </a:rPr>
              <a:t>3- EN AZ DÖRTTE BİRİNİN YÜKSEK ÖĞRENİM GÖRMÜŞ OLMASI ŞARTI KALDIRILMIŞTIR.</a:t>
            </a:r>
          </a:p>
          <a:p>
            <a:pPr eaLnBrk="1" hangingPunct="1"/>
            <a:endParaRPr lang="tr-TR" sz="2000">
              <a:latin typeface="Calibri" pitchFamily="34" charset="0"/>
            </a:endParaRPr>
          </a:p>
          <a:p>
            <a:pPr eaLnBrk="1" hangingPunct="1"/>
            <a:r>
              <a:rPr lang="tr-TR" sz="2000" b="1">
                <a:solidFill>
                  <a:srgbClr val="FF0000"/>
                </a:solidFill>
                <a:latin typeface="Calibri" pitchFamily="34" charset="0"/>
              </a:rPr>
              <a:t>LİMİTED ŞİRKETLERDE MÜDÜRLERİN;</a:t>
            </a:r>
            <a:endParaRPr lang="tr-TR" sz="2000">
              <a:solidFill>
                <a:srgbClr val="FF0000"/>
              </a:solidFill>
              <a:latin typeface="Calibri" pitchFamily="34" charset="0"/>
            </a:endParaRPr>
          </a:p>
          <a:p>
            <a:pPr eaLnBrk="1" hangingPunct="1"/>
            <a:r>
              <a:rPr lang="tr-TR" sz="2000" b="1">
                <a:latin typeface="Calibri" pitchFamily="34" charset="0"/>
              </a:rPr>
              <a:t>EN AZ BİRİSİNİN YERLEŞİM YERİNİN TÜRKİYE’DE OLMASI ZORUNLULUĞU KALDIRILMIŞTIR.</a:t>
            </a:r>
            <a:endParaRPr lang="tr-TR" sz="2000">
              <a:latin typeface="Calibri" pitchFamily="34" charset="0"/>
            </a:endParaRPr>
          </a:p>
        </p:txBody>
      </p:sp>
      <p:sp>
        <p:nvSpPr>
          <p:cNvPr id="9219" name="Metin kutusu 4"/>
          <p:cNvSpPr txBox="1">
            <a:spLocks noChangeArrowheads="1"/>
          </p:cNvSpPr>
          <p:nvPr/>
        </p:nvSpPr>
        <p:spPr bwMode="auto">
          <a:xfrm>
            <a:off x="1422400" y="765175"/>
            <a:ext cx="7326313"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tr-TR" sz="2400" b="1">
                <a:solidFill>
                  <a:srgbClr val="C00000"/>
                </a:solidFill>
                <a:latin typeface="Calibri" pitchFamily="34" charset="0"/>
              </a:rPr>
              <a:t>ANONİM ŞİRKETLERİN YÖNETİM KURULU ÜYELERİNE ve</a:t>
            </a:r>
          </a:p>
          <a:p>
            <a:pPr algn="ctr" eaLnBrk="1" hangingPunct="1"/>
            <a:r>
              <a:rPr lang="tr-TR" sz="2400" b="1">
                <a:solidFill>
                  <a:srgbClr val="C00000"/>
                </a:solidFill>
                <a:latin typeface="Calibri" pitchFamily="34" charset="0"/>
              </a:rPr>
              <a:t>  LİMİTED ŞİRKET MÜDÜRLERİNE İLİŞKİN DÜZENLEMELER</a:t>
            </a:r>
          </a:p>
        </p:txBody>
      </p:sp>
      <p:cxnSp>
        <p:nvCxnSpPr>
          <p:cNvPr id="6" name="Düz Bağlayıcı 5"/>
          <p:cNvCxnSpPr/>
          <p:nvPr/>
        </p:nvCxnSpPr>
        <p:spPr>
          <a:xfrm>
            <a:off x="1570038" y="1595438"/>
            <a:ext cx="7034212" cy="0"/>
          </a:xfrm>
          <a:prstGeom prst="line">
            <a:avLst/>
          </a:prstGeom>
        </p:spPr>
        <p:style>
          <a:lnRef idx="3">
            <a:schemeClr val="accent5"/>
          </a:lnRef>
          <a:fillRef idx="0">
            <a:schemeClr val="accent5"/>
          </a:fillRef>
          <a:effectRef idx="2">
            <a:schemeClr val="accent5"/>
          </a:effectRef>
          <a:fontRef idx="minor">
            <a:schemeClr val="tx1"/>
          </a:fontRef>
        </p:style>
      </p:cxnSp>
      <p:sp>
        <p:nvSpPr>
          <p:cNvPr id="8" name="Çerçeve 7"/>
          <p:cNvSpPr/>
          <p:nvPr/>
        </p:nvSpPr>
        <p:spPr>
          <a:xfrm>
            <a:off x="107950" y="115888"/>
            <a:ext cx="8928100" cy="6626225"/>
          </a:xfrm>
          <a:prstGeom prst="frame">
            <a:avLst>
              <a:gd name="adj1" fmla="val 2379"/>
            </a:avLst>
          </a:prstGeom>
        </p:spPr>
        <p:style>
          <a:lnRef idx="1">
            <a:schemeClr val="accent5"/>
          </a:lnRef>
          <a:fillRef idx="3">
            <a:schemeClr val="accent5"/>
          </a:fillRef>
          <a:effectRef idx="2">
            <a:schemeClr val="accent5"/>
          </a:effectRef>
          <a:fontRef idx="minor">
            <a:schemeClr val="lt1"/>
          </a:fontRef>
        </p:style>
        <p:txBody>
          <a:bodyPr anchor="ctr"/>
          <a:lstStyle/>
          <a:p>
            <a:pPr algn="ctr" fontAlgn="auto">
              <a:spcBef>
                <a:spcPts val="0"/>
              </a:spcBef>
              <a:spcAft>
                <a:spcPts val="0"/>
              </a:spcAft>
              <a:defRPr/>
            </a:pPr>
            <a:endParaRPr lang="tr-TR">
              <a:solidFill>
                <a:schemeClr val="tx1"/>
              </a:solidFill>
            </a:endParaRPr>
          </a:p>
        </p:txBody>
      </p:sp>
      <p:pic>
        <p:nvPicPr>
          <p:cNvPr id="9" name="Resim 8"/>
          <p:cNvPicPr>
            <a:picLocks noChangeAspect="1"/>
          </p:cNvPicPr>
          <p:nvPr/>
        </p:nvPicPr>
        <p:blipFill>
          <a:blip r:embed="rId2" cstate="print">
            <a:extLst/>
          </a:blip>
          <a:stretch>
            <a:fillRect/>
          </a:stretch>
        </p:blipFill>
        <p:spPr>
          <a:xfrm>
            <a:off x="323528" y="383468"/>
            <a:ext cx="1224136" cy="122413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0" name="Slayt Numarası Yer Tutucusu 9"/>
          <p:cNvSpPr>
            <a:spLocks noGrp="1"/>
          </p:cNvSpPr>
          <p:nvPr>
            <p:ph type="sldNum" sz="quarter" idx="12"/>
          </p:nvPr>
        </p:nvSpPr>
        <p:spPr/>
        <p:txBody>
          <a:bodyPr/>
          <a:lstStyle/>
          <a:p>
            <a:pPr>
              <a:defRPr/>
            </a:pPr>
            <a:fld id="{7493D499-96D6-4388-9EF4-097C180F105A}" type="slidenum">
              <a:rPr lang="tr-TR"/>
              <a:pPr>
                <a:defRPr/>
              </a:pPr>
              <a:t>8</a:t>
            </a:fld>
            <a:endParaRPr lang="tr-T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Metin kutusu 2"/>
          <p:cNvSpPr txBox="1">
            <a:spLocks noChangeArrowheads="1"/>
          </p:cNvSpPr>
          <p:nvPr/>
        </p:nvSpPr>
        <p:spPr bwMode="auto">
          <a:xfrm>
            <a:off x="755650" y="1500188"/>
            <a:ext cx="7848600" cy="501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tr-TR" sz="2000" b="1">
                <a:latin typeface="Calibri" pitchFamily="34" charset="0"/>
              </a:rPr>
              <a:t>ŞİRKET ORTAKLARININ, BELİRLİ ŞARTLAR ALTINDA ŞİRKETE BORÇLANMALARINA İMKAN TANINMIŞTIR.</a:t>
            </a:r>
          </a:p>
          <a:p>
            <a:pPr eaLnBrk="1" hangingPunct="1"/>
            <a:endParaRPr lang="tr-TR" sz="2000" b="1">
              <a:latin typeface="Calibri" pitchFamily="34" charset="0"/>
            </a:endParaRPr>
          </a:p>
          <a:p>
            <a:pPr eaLnBrk="1" hangingPunct="1"/>
            <a:r>
              <a:rPr lang="tr-TR" sz="2000" b="1">
                <a:solidFill>
                  <a:srgbClr val="FF0000"/>
                </a:solidFill>
                <a:latin typeface="Calibri" pitchFamily="34" charset="0"/>
              </a:rPr>
              <a:t>ANONİM ŞİRKETLERDE;</a:t>
            </a:r>
            <a:endParaRPr lang="tr-TR" sz="2000">
              <a:solidFill>
                <a:srgbClr val="FF0000"/>
              </a:solidFill>
              <a:latin typeface="Calibri" pitchFamily="34" charset="0"/>
            </a:endParaRPr>
          </a:p>
          <a:p>
            <a:pPr eaLnBrk="1" hangingPunct="1"/>
            <a:r>
              <a:rPr lang="tr-TR" sz="2000" b="1">
                <a:solidFill>
                  <a:srgbClr val="FF0000"/>
                </a:solidFill>
                <a:latin typeface="Calibri" pitchFamily="34" charset="0"/>
              </a:rPr>
              <a:t>1-</a:t>
            </a:r>
            <a:r>
              <a:rPr lang="tr-TR" sz="2000" b="1">
                <a:latin typeface="Calibri" pitchFamily="34" charset="0"/>
              </a:rPr>
              <a:t> ORTAKLAR; SERMAYE TAAHHÜDÜNDEN DOĞAN VADESİ GEÇMİŞ BORÇLARI BULUNMAMASI HALİNDE VE ŞİRKETİN SERBEST YEDEK AKÇELERLE BİRLİKTE KÂRI, GEÇMİŞ YIL ZARARLARINI KARŞILAYACAK DÜZEYDE İSE ŞİRKETE BORÇLANABİLECEKLERDİR.</a:t>
            </a:r>
            <a:endParaRPr lang="tr-TR" sz="2000">
              <a:latin typeface="Calibri" pitchFamily="34" charset="0"/>
            </a:endParaRPr>
          </a:p>
          <a:p>
            <a:pPr eaLnBrk="1" hangingPunct="1"/>
            <a:r>
              <a:rPr lang="tr-TR" sz="2000" b="1">
                <a:solidFill>
                  <a:srgbClr val="FF0000"/>
                </a:solidFill>
                <a:latin typeface="Calibri" pitchFamily="34" charset="0"/>
              </a:rPr>
              <a:t>2-</a:t>
            </a:r>
            <a:r>
              <a:rPr lang="tr-TR" sz="2000" b="1">
                <a:latin typeface="Calibri" pitchFamily="34" charset="0"/>
              </a:rPr>
              <a:t>PAY SAHİBİ OLMAYAN YÖNETİM KURULU ÜYELERİ İLE YÖNETİM KURULU ÜYELERİNİN PAY SAHİBİ OLMAYAN ÜÇÜNCÜ DERECEYE KADAR KAN VE KAYIN HISIMLARININ ŞİRKETE NAKİT OLARAK BORÇLANMALARI  YASAKLANMIŞTIR. </a:t>
            </a:r>
          </a:p>
          <a:p>
            <a:pPr eaLnBrk="1" hangingPunct="1"/>
            <a:endParaRPr lang="tr-TR" sz="2000">
              <a:latin typeface="Calibri" pitchFamily="34" charset="0"/>
            </a:endParaRPr>
          </a:p>
          <a:p>
            <a:pPr eaLnBrk="1" hangingPunct="1"/>
            <a:r>
              <a:rPr lang="tr-TR" sz="2000" b="1">
                <a:solidFill>
                  <a:srgbClr val="FF0000"/>
                </a:solidFill>
                <a:latin typeface="Calibri" pitchFamily="34" charset="0"/>
              </a:rPr>
              <a:t>LİMİTED ŞİRKETLERDE;</a:t>
            </a:r>
            <a:endParaRPr lang="tr-TR" sz="2000">
              <a:solidFill>
                <a:srgbClr val="FF0000"/>
              </a:solidFill>
              <a:latin typeface="Calibri" pitchFamily="34" charset="0"/>
            </a:endParaRPr>
          </a:p>
          <a:p>
            <a:pPr eaLnBrk="1" hangingPunct="1"/>
            <a:r>
              <a:rPr lang="tr-TR" sz="2000" b="1">
                <a:latin typeface="Calibri" pitchFamily="34" charset="0"/>
              </a:rPr>
              <a:t>ORTAKLARIN VE MÜDÜRLERİN ŞİRKETTEN BORÇLANABİLMESİ, ANONİM ŞİRKETLERLE AYNI ŞARTLARA TÂBİDİR.</a:t>
            </a:r>
            <a:endParaRPr lang="tr-TR" sz="2000">
              <a:latin typeface="Calibri" pitchFamily="34" charset="0"/>
            </a:endParaRPr>
          </a:p>
        </p:txBody>
      </p:sp>
      <p:sp>
        <p:nvSpPr>
          <p:cNvPr id="10243" name="Metin kutusu 4"/>
          <p:cNvSpPr txBox="1">
            <a:spLocks noChangeArrowheads="1"/>
          </p:cNvSpPr>
          <p:nvPr/>
        </p:nvSpPr>
        <p:spPr bwMode="auto">
          <a:xfrm>
            <a:off x="1782763" y="765175"/>
            <a:ext cx="57626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tr-TR" sz="2400" b="1">
                <a:solidFill>
                  <a:srgbClr val="C00000"/>
                </a:solidFill>
                <a:latin typeface="Calibri" pitchFamily="34" charset="0"/>
              </a:rPr>
              <a:t>BORÇLANMA YASAĞINA İLİŞKİN HÜKÜMLER</a:t>
            </a:r>
          </a:p>
        </p:txBody>
      </p:sp>
      <p:cxnSp>
        <p:nvCxnSpPr>
          <p:cNvPr id="6" name="Düz Bağlayıcı 5"/>
          <p:cNvCxnSpPr/>
          <p:nvPr/>
        </p:nvCxnSpPr>
        <p:spPr>
          <a:xfrm>
            <a:off x="1782763" y="1227138"/>
            <a:ext cx="5762625" cy="0"/>
          </a:xfrm>
          <a:prstGeom prst="line">
            <a:avLst/>
          </a:prstGeom>
        </p:spPr>
        <p:style>
          <a:lnRef idx="3">
            <a:schemeClr val="accent5"/>
          </a:lnRef>
          <a:fillRef idx="0">
            <a:schemeClr val="accent5"/>
          </a:fillRef>
          <a:effectRef idx="2">
            <a:schemeClr val="accent5"/>
          </a:effectRef>
          <a:fontRef idx="minor">
            <a:schemeClr val="tx1"/>
          </a:fontRef>
        </p:style>
      </p:cxnSp>
      <p:sp>
        <p:nvSpPr>
          <p:cNvPr id="8" name="Çerçeve 7"/>
          <p:cNvSpPr/>
          <p:nvPr/>
        </p:nvSpPr>
        <p:spPr>
          <a:xfrm>
            <a:off x="107950" y="115888"/>
            <a:ext cx="8928100" cy="6626225"/>
          </a:xfrm>
          <a:prstGeom prst="frame">
            <a:avLst>
              <a:gd name="adj1" fmla="val 2379"/>
            </a:avLst>
          </a:prstGeom>
        </p:spPr>
        <p:style>
          <a:lnRef idx="1">
            <a:schemeClr val="accent5"/>
          </a:lnRef>
          <a:fillRef idx="3">
            <a:schemeClr val="accent5"/>
          </a:fillRef>
          <a:effectRef idx="2">
            <a:schemeClr val="accent5"/>
          </a:effectRef>
          <a:fontRef idx="minor">
            <a:schemeClr val="lt1"/>
          </a:fontRef>
        </p:style>
        <p:txBody>
          <a:bodyPr anchor="ctr"/>
          <a:lstStyle/>
          <a:p>
            <a:pPr algn="ctr" fontAlgn="auto">
              <a:spcBef>
                <a:spcPts val="0"/>
              </a:spcBef>
              <a:spcAft>
                <a:spcPts val="0"/>
              </a:spcAft>
              <a:defRPr/>
            </a:pPr>
            <a:endParaRPr lang="tr-TR">
              <a:solidFill>
                <a:schemeClr val="tx1"/>
              </a:solidFill>
            </a:endParaRPr>
          </a:p>
        </p:txBody>
      </p:sp>
      <p:pic>
        <p:nvPicPr>
          <p:cNvPr id="9" name="Resim 8"/>
          <p:cNvPicPr>
            <a:picLocks noChangeAspect="1"/>
          </p:cNvPicPr>
          <p:nvPr/>
        </p:nvPicPr>
        <p:blipFill>
          <a:blip r:embed="rId2" cstate="print">
            <a:extLst/>
          </a:blip>
          <a:stretch>
            <a:fillRect/>
          </a:stretch>
        </p:blipFill>
        <p:spPr>
          <a:xfrm>
            <a:off x="323528" y="383468"/>
            <a:ext cx="1224136" cy="122413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 name="Slayt Numarası Yer Tutucusu 3"/>
          <p:cNvSpPr>
            <a:spLocks noGrp="1"/>
          </p:cNvSpPr>
          <p:nvPr>
            <p:ph type="sldNum" sz="quarter" idx="12"/>
          </p:nvPr>
        </p:nvSpPr>
        <p:spPr/>
        <p:txBody>
          <a:bodyPr/>
          <a:lstStyle/>
          <a:p>
            <a:pPr>
              <a:defRPr/>
            </a:pPr>
            <a:fld id="{7568EA4E-49DD-428E-AD36-9E004ACB5958}" type="slidenum">
              <a:rPr lang="tr-TR"/>
              <a:pPr>
                <a:defRPr/>
              </a:pPr>
              <a:t>9</a:t>
            </a:fld>
            <a:endParaRPr lang="tr-TR"/>
          </a:p>
        </p:txBody>
      </p:sp>
    </p:spTree>
  </p:cSld>
  <p:clrMapOvr>
    <a:masterClrMapping/>
  </p:clrMapOvr>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664</TotalTime>
  <Words>3661</Words>
  <Application>Microsoft Office PowerPoint</Application>
  <PresentationFormat>Ekran Gösterisi (4:3)</PresentationFormat>
  <Paragraphs>434</Paragraphs>
  <Slides>36</Slides>
  <Notes>13</Notes>
  <HiddenSlides>0</HiddenSlides>
  <MMClips>0</MMClips>
  <ScaleCrop>false</ScaleCrop>
  <HeadingPairs>
    <vt:vector size="6" baseType="variant">
      <vt:variant>
        <vt:lpstr>Kullanılan Yazı Tipleri</vt:lpstr>
      </vt:variant>
      <vt:variant>
        <vt:i4>2</vt:i4>
      </vt:variant>
      <vt:variant>
        <vt:lpstr>Tema</vt:lpstr>
      </vt:variant>
      <vt:variant>
        <vt:i4>1</vt:i4>
      </vt:variant>
      <vt:variant>
        <vt:lpstr>Slayt Başlıkları</vt:lpstr>
      </vt:variant>
      <vt:variant>
        <vt:i4>36</vt:i4>
      </vt:variant>
    </vt:vector>
  </HeadingPairs>
  <TitlesOfParts>
    <vt:vector size="39" baseType="lpstr">
      <vt:lpstr>Arial</vt:lpstr>
      <vt:lpstr>Calibri</vt:lpstr>
      <vt:lpstr>Ofis Teması</vt:lpstr>
      <vt:lpstr>6335 SAYILI TÜRK TİCARET KANUNU İLE TÜRK TİCARET KANUNUNUN YÜRÜRLÜĞÜ VE UYGULAMA ŞEKLİ HAKKINDA KANUNDA DEĞİŞİKLİK YAPILMASINA DAİR KANUN İLE YAPILAN DEĞİŞİKLİKLER   1 TEMMUZ 2012</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6102 SAYILI TÜRK TİCARET KANUNU VE  6103 SAYILI TÜRK TİCARET KANUNU’NUN YÜRÜRLÜĞÜ VE UYGULAMA ŞEKLİ HAKKINDA KANUNUNDA YAPILMASI PLANLANAN  DEĞİŞİKLİKLER   19 Haziran 2012</dc:title>
  <dc:creator>Mustafa ÖZKAN</dc:creator>
  <cp:lastModifiedBy>Harun</cp:lastModifiedBy>
  <cp:revision>91</cp:revision>
  <cp:lastPrinted>2012-06-18T19:30:37Z</cp:lastPrinted>
  <dcterms:modified xsi:type="dcterms:W3CDTF">2012-07-06T14:02:55Z</dcterms:modified>
</cp:coreProperties>
</file>